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xml" ContentType="application/vnd.openxmlformats-officedocument.presentationml.tags+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xml" ContentType="application/vnd.openxmlformats-officedocument.presentationml.tags+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5.xml" ContentType="application/vnd.openxmlformats-officedocument.presentationml.tags+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6.xml" ContentType="application/vnd.openxmlformats-officedocument.presentationml.tags+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7.xml" ContentType="application/vnd.openxmlformats-officedocument.presentationml.tags+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8.xml" ContentType="application/vnd.openxmlformats-officedocument.presentationml.tags+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tags/tag9.xml" ContentType="application/vnd.openxmlformats-officedocument.presentationml.tags+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tags/tag10.xml" ContentType="application/vnd.openxmlformats-officedocument.presentationml.tags+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11.xml" ContentType="application/vnd.openxmlformats-officedocument.presentationml.tags+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12.xml" ContentType="application/vnd.openxmlformats-officedocument.presentationml.tags+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3.xml" ContentType="application/vnd.openxmlformats-officedocument.presentationml.tags+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4.xml" ContentType="application/vnd.openxmlformats-officedocument.presentationml.tags+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15.xml" ContentType="application/vnd.openxmlformats-officedocument.presentationml.tags+xml"/>
  <Override PartName="/ppt/notesSlides/notesSlide3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16.xml" ContentType="application/vnd.openxmlformats-officedocument.presentationml.tags+xml"/>
  <Override PartName="/ppt/notesSlides/notesSlide3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17.xml" ContentType="application/vnd.openxmlformats-officedocument.presentationml.tags+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tags/tag18.xml" ContentType="application/vnd.openxmlformats-officedocument.presentationml.tags+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19.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20.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3" r:id="rId5"/>
  </p:sldMasterIdLst>
  <p:notesMasterIdLst>
    <p:notesMasterId r:id="rId66"/>
  </p:notesMasterIdLst>
  <p:handoutMasterIdLst>
    <p:handoutMasterId r:id="rId67"/>
  </p:handoutMasterIdLst>
  <p:sldIdLst>
    <p:sldId id="410" r:id="rId6"/>
    <p:sldId id="479" r:id="rId7"/>
    <p:sldId id="411" r:id="rId8"/>
    <p:sldId id="414" r:id="rId9"/>
    <p:sldId id="269" r:id="rId10"/>
    <p:sldId id="257" r:id="rId11"/>
    <p:sldId id="342" r:id="rId12"/>
    <p:sldId id="481" r:id="rId13"/>
    <p:sldId id="416" r:id="rId14"/>
    <p:sldId id="364" r:id="rId15"/>
    <p:sldId id="417" r:id="rId16"/>
    <p:sldId id="482" r:id="rId17"/>
    <p:sldId id="720" r:id="rId18"/>
    <p:sldId id="273" r:id="rId19"/>
    <p:sldId id="274" r:id="rId20"/>
    <p:sldId id="719" r:id="rId21"/>
    <p:sldId id="700" r:id="rId22"/>
    <p:sldId id="418" r:id="rId23"/>
    <p:sldId id="419" r:id="rId24"/>
    <p:sldId id="462" r:id="rId25"/>
    <p:sldId id="427" r:id="rId26"/>
    <p:sldId id="425" r:id="rId27"/>
    <p:sldId id="446" r:id="rId28"/>
    <p:sldId id="458" r:id="rId29"/>
    <p:sldId id="423" r:id="rId30"/>
    <p:sldId id="424" r:id="rId31"/>
    <p:sldId id="447" r:id="rId32"/>
    <p:sldId id="463" r:id="rId33"/>
    <p:sldId id="426" r:id="rId34"/>
    <p:sldId id="449" r:id="rId35"/>
    <p:sldId id="444" r:id="rId36"/>
    <p:sldId id="445" r:id="rId37"/>
    <p:sldId id="455" r:id="rId38"/>
    <p:sldId id="464" r:id="rId39"/>
    <p:sldId id="328" r:id="rId40"/>
    <p:sldId id="329" r:id="rId41"/>
    <p:sldId id="276" r:id="rId42"/>
    <p:sldId id="311" r:id="rId43"/>
    <p:sldId id="278" r:id="rId44"/>
    <p:sldId id="428" r:id="rId45"/>
    <p:sldId id="363" r:id="rId46"/>
    <p:sldId id="448" r:id="rId47"/>
    <p:sldId id="430" r:id="rId48"/>
    <p:sldId id="454" r:id="rId49"/>
    <p:sldId id="450" r:id="rId50"/>
    <p:sldId id="451" r:id="rId51"/>
    <p:sldId id="452" r:id="rId52"/>
    <p:sldId id="461" r:id="rId53"/>
    <p:sldId id="391" r:id="rId54"/>
    <p:sldId id="474" r:id="rId55"/>
    <p:sldId id="431" r:id="rId56"/>
    <p:sldId id="460" r:id="rId57"/>
    <p:sldId id="434" r:id="rId58"/>
    <p:sldId id="435" r:id="rId59"/>
    <p:sldId id="436" r:id="rId60"/>
    <p:sldId id="480" r:id="rId61"/>
    <p:sldId id="438" r:id="rId62"/>
    <p:sldId id="439" r:id="rId63"/>
    <p:sldId id="437" r:id="rId64"/>
    <p:sldId id="473" r:id="rId65"/>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12226B-214A-9A59-6690-0CDD0D30D255}" v="5" dt="2025-09-18T08:27:40.80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0"/>
    <p:restoredTop sz="74014" autoAdjust="0"/>
  </p:normalViewPr>
  <p:slideViewPr>
    <p:cSldViewPr snapToGrid="0">
      <p:cViewPr varScale="1">
        <p:scale>
          <a:sx n="70" d="100"/>
          <a:sy n="70" d="100"/>
        </p:scale>
        <p:origin x="1564" y="6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m Susanne" userId="38728568-5954-415c-b5f0-5707b9e23aed" providerId="ADAL" clId="{E8AF6F3E-F15B-48AB-883F-2A078DAABA7A}"/>
    <pc:docChg chg="modSld">
      <pc:chgData name="Salm Susanne" userId="38728568-5954-415c-b5f0-5707b9e23aed" providerId="ADAL" clId="{E8AF6F3E-F15B-48AB-883F-2A078DAABA7A}" dt="2025-09-18T07:05:37.906" v="13" actId="6549"/>
      <pc:docMkLst>
        <pc:docMk/>
      </pc:docMkLst>
      <pc:sldChg chg="modSp mod">
        <pc:chgData name="Salm Susanne" userId="38728568-5954-415c-b5f0-5707b9e23aed" providerId="ADAL" clId="{E8AF6F3E-F15B-48AB-883F-2A078DAABA7A}" dt="2025-09-18T07:05:37.906" v="13" actId="6549"/>
        <pc:sldMkLst>
          <pc:docMk/>
          <pc:sldMk cId="844955605" sldId="278"/>
        </pc:sldMkLst>
        <pc:spChg chg="mod">
          <ac:chgData name="Salm Susanne" userId="38728568-5954-415c-b5f0-5707b9e23aed" providerId="ADAL" clId="{E8AF6F3E-F15B-48AB-883F-2A078DAABA7A}" dt="2025-09-18T07:05:21.460" v="9" actId="6549"/>
          <ac:spMkLst>
            <pc:docMk/>
            <pc:sldMk cId="844955605" sldId="278"/>
            <ac:spMk id="2" creationId="{054B34A7-68A6-C1E8-E60C-113F3659EF1A}"/>
          </ac:spMkLst>
        </pc:spChg>
        <pc:spChg chg="mod">
          <ac:chgData name="Salm Susanne" userId="38728568-5954-415c-b5f0-5707b9e23aed" providerId="ADAL" clId="{E8AF6F3E-F15B-48AB-883F-2A078DAABA7A}" dt="2025-09-18T07:05:37.906" v="13" actId="6549"/>
          <ac:spMkLst>
            <pc:docMk/>
            <pc:sldMk cId="844955605" sldId="278"/>
            <ac:spMk id="6" creationId="{8F5F059C-0F4D-7B15-171F-595804BF180E}"/>
          </ac:spMkLst>
        </pc:spChg>
        <pc:spChg chg="mod">
          <ac:chgData name="Salm Susanne" userId="38728568-5954-415c-b5f0-5707b9e23aed" providerId="ADAL" clId="{E8AF6F3E-F15B-48AB-883F-2A078DAABA7A}" dt="2025-09-18T07:04:19.467" v="5" actId="6549"/>
          <ac:spMkLst>
            <pc:docMk/>
            <pc:sldMk cId="844955605" sldId="278"/>
            <ac:spMk id="10" creationId="{E7446F9D-B762-CA23-F5A1-957C6092156D}"/>
          </ac:spMkLst>
        </pc:spChg>
      </pc:sldChg>
    </pc:docChg>
  </pc:docChgLst>
  <pc:docChgLst>
    <pc:chgData name="Schoch Matthias" userId="S::matthias.schoch@kanti.sh.ch::19714d18-d1c0-4ab8-909f-5c951cf35169" providerId="AD" clId="Web-{E412226B-214A-9A59-6690-0CDD0D30D255}"/>
    <pc:docChg chg="modSld">
      <pc:chgData name="Schoch Matthias" userId="S::matthias.schoch@kanti.sh.ch::19714d18-d1c0-4ab8-909f-5c951cf35169" providerId="AD" clId="Web-{E412226B-214A-9A59-6690-0CDD0D30D255}" dt="2025-09-18T08:27:40.800" v="3" actId="20577"/>
      <pc:docMkLst>
        <pc:docMk/>
      </pc:docMkLst>
      <pc:sldChg chg="modSp">
        <pc:chgData name="Schoch Matthias" userId="S::matthias.schoch@kanti.sh.ch::19714d18-d1c0-4ab8-909f-5c951cf35169" providerId="AD" clId="Web-{E412226B-214A-9A59-6690-0CDD0D30D255}" dt="2025-09-18T08:26:56.720" v="1" actId="20577"/>
        <pc:sldMkLst>
          <pc:docMk/>
          <pc:sldMk cId="1001252872" sldId="446"/>
        </pc:sldMkLst>
        <pc:spChg chg="mod">
          <ac:chgData name="Schoch Matthias" userId="S::matthias.schoch@kanti.sh.ch::19714d18-d1c0-4ab8-909f-5c951cf35169" providerId="AD" clId="Web-{E412226B-214A-9A59-6690-0CDD0D30D255}" dt="2025-09-18T08:26:56.720" v="1" actId="20577"/>
          <ac:spMkLst>
            <pc:docMk/>
            <pc:sldMk cId="1001252872" sldId="446"/>
            <ac:spMk id="2" creationId="{00000000-0000-0000-0000-000000000000}"/>
          </ac:spMkLst>
        </pc:spChg>
      </pc:sldChg>
      <pc:sldChg chg="modSp">
        <pc:chgData name="Schoch Matthias" userId="S::matthias.schoch@kanti.sh.ch::19714d18-d1c0-4ab8-909f-5c951cf35169" providerId="AD" clId="Web-{E412226B-214A-9A59-6690-0CDD0D30D255}" dt="2025-09-18T08:27:20.689" v="2" actId="20577"/>
        <pc:sldMkLst>
          <pc:docMk/>
          <pc:sldMk cId="1008836291" sldId="447"/>
        </pc:sldMkLst>
        <pc:spChg chg="mod">
          <ac:chgData name="Schoch Matthias" userId="S::matthias.schoch@kanti.sh.ch::19714d18-d1c0-4ab8-909f-5c951cf35169" providerId="AD" clId="Web-{E412226B-214A-9A59-6690-0CDD0D30D255}" dt="2025-09-18T08:27:20.689" v="2" actId="20577"/>
          <ac:spMkLst>
            <pc:docMk/>
            <pc:sldMk cId="1008836291" sldId="447"/>
            <ac:spMk id="2" creationId="{00000000-0000-0000-0000-000000000000}"/>
          </ac:spMkLst>
        </pc:spChg>
      </pc:sldChg>
      <pc:sldChg chg="modSp">
        <pc:chgData name="Schoch Matthias" userId="S::matthias.schoch@kanti.sh.ch::19714d18-d1c0-4ab8-909f-5c951cf35169" providerId="AD" clId="Web-{E412226B-214A-9A59-6690-0CDD0D30D255}" dt="2025-09-18T08:27:40.800" v="3" actId="20577"/>
        <pc:sldMkLst>
          <pc:docMk/>
          <pc:sldMk cId="1787830147" sldId="449"/>
        </pc:sldMkLst>
        <pc:spChg chg="mod">
          <ac:chgData name="Schoch Matthias" userId="S::matthias.schoch@kanti.sh.ch::19714d18-d1c0-4ab8-909f-5c951cf35169" providerId="AD" clId="Web-{E412226B-214A-9A59-6690-0CDD0D30D255}" dt="2025-09-18T08:27:40.800" v="3" actId="20577"/>
          <ac:spMkLst>
            <pc:docMk/>
            <pc:sldMk cId="1787830147" sldId="449"/>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rgbClr val="FDEF93"/>
        </a:solidFill>
        <a:ln>
          <a:solidFill>
            <a:srgbClr val="FFFFFF"/>
          </a:solidFill>
        </a:ln>
      </dgm:spPr>
      <dgm:t>
        <a:bodyPr/>
        <a:lstStyle/>
        <a:p>
          <a:r>
            <a:rPr lang="de-DE" sz="1050" b="1" dirty="0">
              <a:solidFill>
                <a:schemeClr val="tx1"/>
              </a:solidFill>
              <a:latin typeface="Arial" panose="020B0604020202020204" pitchFamily="34" charset="0"/>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Zugang zur FMS?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a:t>
          </a:r>
          <a:r>
            <a:rPr lang="de-DE" sz="1050" b="1" dirty="0" err="1">
              <a:solidFill>
                <a:srgbClr val="FFFFFF"/>
              </a:solidFill>
              <a:latin typeface="+mn-lt"/>
              <a:cs typeface="Arial" panose="020B0604020202020204" pitchFamily="34" charset="0"/>
            </a:rPr>
            <a:t>Beruflehre</a:t>
          </a:r>
          <a:r>
            <a:rPr lang="de-DE" sz="1050" b="1" dirty="0">
              <a:solidFill>
                <a:srgbClr val="FFFFFF"/>
              </a:solidFill>
              <a:latin typeface="+mn-lt"/>
              <a:cs typeface="Arial" panose="020B0604020202020204" pitchFamily="34" charset="0"/>
            </a:rPr>
            <a:t>?</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err="1">
              <a:solidFill>
                <a:srgbClr val="FFFFFF"/>
              </a:solidFill>
              <a:latin typeface="+mn-lt"/>
              <a:cs typeface="Arial" panose="020B0604020202020204" pitchFamily="34" charset="0"/>
            </a:rPr>
            <a:t>Unterschiedzum</a:t>
          </a:r>
          <a:r>
            <a:rPr lang="de-DE" sz="1050" b="1" dirty="0">
              <a:solidFill>
                <a:srgbClr val="FFFFFF"/>
              </a:solidFill>
              <a:latin typeface="+mn-lt"/>
              <a:cs typeface="Arial" panose="020B0604020202020204" pitchFamily="34" charset="0"/>
            </a:rPr>
            <a:t>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Arial" panose="020B0604020202020204" pitchFamily="34" charset="0"/>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Arial" panose="020B0604020202020204" pitchFamily="34" charset="0"/>
              <a:cs typeface="Arial" panose="020B0604020202020204" pitchFamily="34" charset="0"/>
            </a:rPr>
            <a:t>Zugang zur FMS?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Arial" panose="020B0604020202020204" pitchFamily="34" charset="0"/>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Berufsfelder</a:t>
          </a:r>
          <a:r>
            <a:rPr lang="de-DE" sz="1050" b="1" dirty="0">
              <a:solidFill>
                <a:srgbClr val="FFFFFF"/>
              </a:solidFill>
              <a:latin typeface="+mn-lt"/>
              <a:cs typeface="Arial" panose="020B0604020202020204" pitchFamily="34" charset="0"/>
            </a:rPr>
            <a:t> </a:t>
          </a:r>
          <a:r>
            <a:rPr lang="de-DE" sz="1050" b="1" dirty="0">
              <a:solidFill>
                <a:schemeClr val="tx1"/>
              </a:solidFill>
              <a:latin typeface="+mn-lt"/>
              <a:cs typeface="Arial" panose="020B0604020202020204" pitchFamily="34" charset="0"/>
            </a:rPr>
            <a:t>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rgbClr val="FDEF93"/>
        </a:solidFill>
        <a:ln>
          <a:solidFill>
            <a:srgbClr val="FFFFFF"/>
          </a:solidFill>
        </a:ln>
      </dgm:spPr>
      <dgm:t>
        <a:bodyPr/>
        <a:lstStyle/>
        <a:p>
          <a:r>
            <a:rPr lang="de-DE" sz="1050" b="1" dirty="0">
              <a:solidFill>
                <a:schemeClr val="tx1"/>
              </a:solidFill>
              <a:latin typeface="Arial" panose="020B0604020202020204" pitchFamily="34" charset="0"/>
              <a:cs typeface="Arial" panose="020B0604020202020204" pitchFamily="34" charset="0"/>
            </a:rPr>
            <a:t>Berufsfelder 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Arial" panose="020B0604020202020204" pitchFamily="34" charset="0"/>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09CBDE-495A-064C-9865-AA74970D5EB5}" type="doc">
      <dgm:prSet loTypeId="urn:microsoft.com/office/officeart/2005/8/layout/chevron1" loCatId="" qsTypeId="urn:microsoft.com/office/officeart/2005/8/quickstyle/simple1" qsCatId="simple" csTypeId="urn:microsoft.com/office/officeart/2005/8/colors/accent1_2" csCatId="accent1" phldr="1"/>
      <dgm:spPr/>
    </dgm:pt>
    <dgm:pt modelId="{A3024BC1-204B-474A-AD9F-70E28BE58C98}">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Weiter zur Schule oder Berufslehre</a:t>
          </a:r>
        </a:p>
      </dgm:t>
    </dgm:pt>
    <dgm:pt modelId="{E7F4A6F4-F033-4B4E-874F-D1B0366D07CF}" type="par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2D25379B-25CB-DB40-B4BE-C52896F86C19}" type="sibTrans" cxnId="{C3A2628D-781C-854D-97DE-032B454952CB}">
      <dgm:prSet/>
      <dgm:spPr/>
      <dgm:t>
        <a:bodyPr/>
        <a:lstStyle/>
        <a:p>
          <a:endParaRPr lang="de-DE">
            <a:latin typeface="Arial" panose="020B0604020202020204" pitchFamily="34" charset="0"/>
            <a:cs typeface="Arial" panose="020B0604020202020204" pitchFamily="34" charset="0"/>
          </a:endParaRPr>
        </a:p>
      </dgm:t>
    </dgm:pt>
    <dgm:pt modelId="{386B26CA-750C-394E-87B4-16EA2FAD5F1B}">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Wohin führt die FMS?</a:t>
          </a:r>
        </a:p>
      </dgm:t>
    </dgm:pt>
    <dgm:pt modelId="{15BB6B36-8804-A94C-B879-2F032575F64C}" type="par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28938393-63FE-924D-99B9-268A230BF4B8}" type="sibTrans" cxnId="{F4E90E67-384B-3042-83D6-4DEA3CA99DF9}">
      <dgm:prSet/>
      <dgm:spPr/>
      <dgm:t>
        <a:bodyPr/>
        <a:lstStyle/>
        <a:p>
          <a:endParaRPr lang="de-DE">
            <a:latin typeface="Arial" panose="020B0604020202020204" pitchFamily="34" charset="0"/>
            <a:cs typeface="Arial" panose="020B0604020202020204" pitchFamily="34" charset="0"/>
          </a:endParaRPr>
        </a:p>
      </dgm:t>
    </dgm:pt>
    <dgm:pt modelId="{8BF29E87-A811-8442-B9C6-B8934B10E2BE}">
      <dgm:prSet phldrT="[Tex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Aufbau und Struktur der FMS?</a:t>
          </a:r>
        </a:p>
      </dgm:t>
    </dgm:pt>
    <dgm:pt modelId="{6E5FD952-8471-AF4E-83CF-D8D6E0BCAF64}" type="par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CAE709DC-AEA8-2541-B0FF-1007729ACBB0}" type="sibTrans" cxnId="{49FB91EE-1D25-744C-A460-26C6FBA1D27F}">
      <dgm:prSet/>
      <dgm:spPr/>
      <dgm:t>
        <a:bodyPr/>
        <a:lstStyle/>
        <a:p>
          <a:endParaRPr lang="de-DE">
            <a:latin typeface="Arial" panose="020B0604020202020204" pitchFamily="34" charset="0"/>
            <a:cs typeface="Arial" panose="020B0604020202020204" pitchFamily="34" charset="0"/>
          </a:endParaRPr>
        </a:p>
      </dgm:t>
    </dgm:pt>
    <dgm:pt modelId="{980E8F1D-75C4-8046-A89E-FAF87E5F4365}">
      <dgm:prSet custT="1"/>
      <dgm:spPr>
        <a:solidFill>
          <a:srgbClr val="FDEF93"/>
        </a:solidFill>
        <a:ln>
          <a:solidFill>
            <a:srgbClr val="FFFFFF"/>
          </a:solidFill>
        </a:ln>
      </dgm:spPr>
      <dgm:t>
        <a:bodyPr/>
        <a:lstStyle/>
        <a:p>
          <a:r>
            <a:rPr lang="de-DE" sz="1050" b="1" dirty="0">
              <a:solidFill>
                <a:schemeClr val="tx1"/>
              </a:solidFill>
              <a:latin typeface="+mn-lt"/>
              <a:cs typeface="Arial" panose="020B0604020202020204" pitchFamily="34" charset="0"/>
            </a:rPr>
            <a:t>Berufsfelder</a:t>
          </a:r>
          <a:r>
            <a:rPr lang="de-DE" sz="1050" b="1" dirty="0">
              <a:solidFill>
                <a:srgbClr val="FFFFFF"/>
              </a:solidFill>
              <a:latin typeface="+mn-lt"/>
              <a:cs typeface="Arial" panose="020B0604020202020204" pitchFamily="34" charset="0"/>
            </a:rPr>
            <a:t> </a:t>
          </a:r>
          <a:r>
            <a:rPr lang="de-DE" sz="1050" b="1" dirty="0">
              <a:solidFill>
                <a:schemeClr val="tx1"/>
              </a:solidFill>
              <a:latin typeface="+mn-lt"/>
              <a:cs typeface="Arial" panose="020B0604020202020204" pitchFamily="34" charset="0"/>
            </a:rPr>
            <a:t>der FMS?</a:t>
          </a:r>
        </a:p>
      </dgm:t>
    </dgm:pt>
    <dgm:pt modelId="{23964C23-570D-4840-A700-8FA8F74BFFA5}" type="par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5B935E67-F52A-824D-9D3D-D253EC117230}" type="sibTrans" cxnId="{C5A91A30-6273-C54D-B9CD-40BCAA9C38F4}">
      <dgm:prSet/>
      <dgm:spPr/>
      <dgm:t>
        <a:bodyPr/>
        <a:lstStyle/>
        <a:p>
          <a:endParaRPr lang="de-DE">
            <a:latin typeface="Arial" panose="020B0604020202020204" pitchFamily="34" charset="0"/>
            <a:cs typeface="Arial" panose="020B0604020202020204" pitchFamily="34" charset="0"/>
          </a:endParaRPr>
        </a:p>
      </dgm:t>
    </dgm:pt>
    <dgm:pt modelId="{9E5B0D13-F212-3742-8F92-DB027F3A1DD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Fachmatur?</a:t>
          </a:r>
        </a:p>
      </dgm:t>
    </dgm:pt>
    <dgm:pt modelId="{6B4E11A6-F99E-BF4B-A45B-5AFD51D5844B}" type="par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55B6759F-A3EA-E947-AC6A-707DB8DF9B00}" type="sibTrans" cxnId="{ED4744A7-178A-9D49-B085-709DDDA35798}">
      <dgm:prSet/>
      <dgm:spPr/>
      <dgm:t>
        <a:bodyPr/>
        <a:lstStyle/>
        <a:p>
          <a:endParaRPr lang="de-DE">
            <a:latin typeface="Arial" panose="020B0604020202020204" pitchFamily="34" charset="0"/>
            <a:cs typeface="Arial" panose="020B0604020202020204" pitchFamily="34" charset="0"/>
          </a:endParaRPr>
        </a:p>
      </dgm:t>
    </dgm:pt>
    <dgm:pt modelId="{E1535D03-DCA5-F54C-B978-A542F51B1E42}">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Unterschied zum Gymnasium</a:t>
          </a:r>
        </a:p>
      </dgm:t>
    </dgm:pt>
    <dgm:pt modelId="{DFC9D3D7-6041-2445-B9FD-9B14C60B4D9A}" type="par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FEB753F4-44F6-5F4C-B6A1-3E6AF7C79358}" type="sibTrans" cxnId="{F3F4C49E-4BEF-FD41-B6DB-46BF077FDAC6}">
      <dgm:prSet/>
      <dgm:spPr/>
      <dgm:t>
        <a:bodyPr/>
        <a:lstStyle/>
        <a:p>
          <a:endParaRPr lang="de-DE">
            <a:latin typeface="Arial" panose="020B0604020202020204" pitchFamily="34" charset="0"/>
            <a:cs typeface="Arial" panose="020B0604020202020204" pitchFamily="34" charset="0"/>
          </a:endParaRPr>
        </a:p>
      </dgm:t>
    </dgm:pt>
    <dgm:pt modelId="{77A438D3-ED6E-3E46-8308-9844492079ED}">
      <dgm:prSet custT="1"/>
      <dgm:spPr>
        <a:solidFill>
          <a:schemeClr val="bg2"/>
        </a:solidFill>
        <a:ln>
          <a:solidFill>
            <a:srgbClr val="FFFFFF"/>
          </a:solidFill>
        </a:ln>
      </dgm:spPr>
      <dgm:t>
        <a:bodyPr/>
        <a:lstStyle/>
        <a:p>
          <a:r>
            <a:rPr lang="de-DE" sz="1050" b="1" dirty="0">
              <a:solidFill>
                <a:srgbClr val="FFFFFF"/>
              </a:solidFill>
              <a:latin typeface="+mn-lt"/>
              <a:cs typeface="Arial" panose="020B0604020202020204" pitchFamily="34" charset="0"/>
            </a:rPr>
            <a:t>Zugang zur FMS? Weitere Infos</a:t>
          </a:r>
        </a:p>
      </dgm:t>
    </dgm:pt>
    <dgm:pt modelId="{E1847A82-D89F-D64B-8965-B7CA51FFF02B}" type="par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065FB9AA-CD09-AE4A-9544-64A99271B15D}" type="sibTrans" cxnId="{C0AD7FA6-007A-9E41-8DAA-9251952F72AD}">
      <dgm:prSet/>
      <dgm:spPr/>
      <dgm:t>
        <a:bodyPr/>
        <a:lstStyle/>
        <a:p>
          <a:endParaRPr lang="de-DE">
            <a:latin typeface="Arial" panose="020B0604020202020204" pitchFamily="34" charset="0"/>
            <a:cs typeface="Arial" panose="020B0604020202020204" pitchFamily="34" charset="0"/>
          </a:endParaRPr>
        </a:p>
      </dgm:t>
    </dgm:pt>
    <dgm:pt modelId="{AA42C3EA-2A21-DC4E-B9F6-5EC0DB5EECD7}" type="pres">
      <dgm:prSet presAssocID="{3209CBDE-495A-064C-9865-AA74970D5EB5}" presName="Name0" presStyleCnt="0">
        <dgm:presLayoutVars>
          <dgm:dir/>
          <dgm:animLvl val="lvl"/>
          <dgm:resizeHandles val="exact"/>
        </dgm:presLayoutVars>
      </dgm:prSet>
      <dgm:spPr/>
    </dgm:pt>
    <dgm:pt modelId="{DB5EB4E5-A6C5-8A41-89BB-E6646BA511FC}" type="pres">
      <dgm:prSet presAssocID="{A3024BC1-204B-474A-AD9F-70E28BE58C98}" presName="parTxOnly" presStyleLbl="node1" presStyleIdx="0" presStyleCnt="7">
        <dgm:presLayoutVars>
          <dgm:chMax val="0"/>
          <dgm:chPref val="0"/>
          <dgm:bulletEnabled val="1"/>
        </dgm:presLayoutVars>
      </dgm:prSet>
      <dgm:spPr/>
    </dgm:pt>
    <dgm:pt modelId="{C9491D90-AA72-7948-BB25-25CC8D83F539}" type="pres">
      <dgm:prSet presAssocID="{2D25379B-25CB-DB40-B4BE-C52896F86C19}" presName="parTxOnlySpace" presStyleCnt="0"/>
      <dgm:spPr/>
    </dgm:pt>
    <dgm:pt modelId="{D96C7C8E-8A52-A54F-9372-7BCA87875030}" type="pres">
      <dgm:prSet presAssocID="{386B26CA-750C-394E-87B4-16EA2FAD5F1B}" presName="parTxOnly" presStyleLbl="node1" presStyleIdx="1" presStyleCnt="7">
        <dgm:presLayoutVars>
          <dgm:chMax val="0"/>
          <dgm:chPref val="0"/>
          <dgm:bulletEnabled val="1"/>
        </dgm:presLayoutVars>
      </dgm:prSet>
      <dgm:spPr/>
    </dgm:pt>
    <dgm:pt modelId="{0092D390-0565-6245-88A8-8AA95C1F6476}" type="pres">
      <dgm:prSet presAssocID="{28938393-63FE-924D-99B9-268A230BF4B8}" presName="parTxOnlySpace" presStyleCnt="0"/>
      <dgm:spPr/>
    </dgm:pt>
    <dgm:pt modelId="{EB7E15B7-CE86-E342-96E2-EA1AB77C0DC5}" type="pres">
      <dgm:prSet presAssocID="{8BF29E87-A811-8442-B9C6-B8934B10E2BE}" presName="parTxOnly" presStyleLbl="node1" presStyleIdx="2" presStyleCnt="7">
        <dgm:presLayoutVars>
          <dgm:chMax val="0"/>
          <dgm:chPref val="0"/>
          <dgm:bulletEnabled val="1"/>
        </dgm:presLayoutVars>
      </dgm:prSet>
      <dgm:spPr/>
    </dgm:pt>
    <dgm:pt modelId="{2E849685-18B1-DA48-B747-92ACFCD0FBB5}" type="pres">
      <dgm:prSet presAssocID="{CAE709DC-AEA8-2541-B0FF-1007729ACBB0}" presName="parTxOnlySpace" presStyleCnt="0"/>
      <dgm:spPr/>
    </dgm:pt>
    <dgm:pt modelId="{6D2F7881-44ED-3D46-AE85-061496175D4C}" type="pres">
      <dgm:prSet presAssocID="{980E8F1D-75C4-8046-A89E-FAF87E5F4365}" presName="parTxOnly" presStyleLbl="node1" presStyleIdx="3" presStyleCnt="7">
        <dgm:presLayoutVars>
          <dgm:chMax val="0"/>
          <dgm:chPref val="0"/>
          <dgm:bulletEnabled val="1"/>
        </dgm:presLayoutVars>
      </dgm:prSet>
      <dgm:spPr/>
    </dgm:pt>
    <dgm:pt modelId="{72D68480-B4BE-AE43-927F-5B9EB80A977B}" type="pres">
      <dgm:prSet presAssocID="{5B935E67-F52A-824D-9D3D-D253EC117230}" presName="parTxOnlySpace" presStyleCnt="0"/>
      <dgm:spPr/>
    </dgm:pt>
    <dgm:pt modelId="{3D0AF35E-67D5-FD41-A233-2BE0E072D910}" type="pres">
      <dgm:prSet presAssocID="{9E5B0D13-F212-3742-8F92-DB027F3A1DD2}" presName="parTxOnly" presStyleLbl="node1" presStyleIdx="4" presStyleCnt="7">
        <dgm:presLayoutVars>
          <dgm:chMax val="0"/>
          <dgm:chPref val="0"/>
          <dgm:bulletEnabled val="1"/>
        </dgm:presLayoutVars>
      </dgm:prSet>
      <dgm:spPr/>
    </dgm:pt>
    <dgm:pt modelId="{13246C85-D9A3-2543-A946-E850E9EC7F07}" type="pres">
      <dgm:prSet presAssocID="{55B6759F-A3EA-E947-AC6A-707DB8DF9B00}" presName="parTxOnlySpace" presStyleCnt="0"/>
      <dgm:spPr/>
    </dgm:pt>
    <dgm:pt modelId="{101C646D-5ABF-FC4D-81E8-20BB441FDE33}" type="pres">
      <dgm:prSet presAssocID="{E1535D03-DCA5-F54C-B978-A542F51B1E42}" presName="parTxOnly" presStyleLbl="node1" presStyleIdx="5" presStyleCnt="7">
        <dgm:presLayoutVars>
          <dgm:chMax val="0"/>
          <dgm:chPref val="0"/>
          <dgm:bulletEnabled val="1"/>
        </dgm:presLayoutVars>
      </dgm:prSet>
      <dgm:spPr/>
    </dgm:pt>
    <dgm:pt modelId="{460F4411-3188-E842-8E94-9835192B8C4C}" type="pres">
      <dgm:prSet presAssocID="{FEB753F4-44F6-5F4C-B6A1-3E6AF7C79358}" presName="parTxOnlySpace" presStyleCnt="0"/>
      <dgm:spPr/>
    </dgm:pt>
    <dgm:pt modelId="{D556461D-0676-5A4E-A582-E967BB0AD476}" type="pres">
      <dgm:prSet presAssocID="{77A438D3-ED6E-3E46-8308-9844492079ED}" presName="parTxOnly" presStyleLbl="node1" presStyleIdx="6" presStyleCnt="7">
        <dgm:presLayoutVars>
          <dgm:chMax val="0"/>
          <dgm:chPref val="0"/>
          <dgm:bulletEnabled val="1"/>
        </dgm:presLayoutVars>
      </dgm:prSet>
      <dgm:spPr/>
    </dgm:pt>
  </dgm:ptLst>
  <dgm:cxnLst>
    <dgm:cxn modelId="{FD81B001-0592-B64B-9249-F7E6527C045E}" type="presOf" srcId="{9E5B0D13-F212-3742-8F92-DB027F3A1DD2}" destId="{3D0AF35E-67D5-FD41-A233-2BE0E072D910}" srcOrd="0" destOrd="0" presId="urn:microsoft.com/office/officeart/2005/8/layout/chevron1"/>
    <dgm:cxn modelId="{AEE4D707-1C3B-DC4C-8591-E7365A8525C7}" type="presOf" srcId="{386B26CA-750C-394E-87B4-16EA2FAD5F1B}" destId="{D96C7C8E-8A52-A54F-9372-7BCA87875030}" srcOrd="0" destOrd="0" presId="urn:microsoft.com/office/officeart/2005/8/layout/chevron1"/>
    <dgm:cxn modelId="{A24A8D16-DD4E-7C45-B68F-F9F0775B51A9}" type="presOf" srcId="{77A438D3-ED6E-3E46-8308-9844492079ED}" destId="{D556461D-0676-5A4E-A582-E967BB0AD476}" srcOrd="0" destOrd="0" presId="urn:microsoft.com/office/officeart/2005/8/layout/chevron1"/>
    <dgm:cxn modelId="{C5A91A30-6273-C54D-B9CD-40BCAA9C38F4}" srcId="{3209CBDE-495A-064C-9865-AA74970D5EB5}" destId="{980E8F1D-75C4-8046-A89E-FAF87E5F4365}" srcOrd="3" destOrd="0" parTransId="{23964C23-570D-4840-A700-8FA8F74BFFA5}" sibTransId="{5B935E67-F52A-824D-9D3D-D253EC117230}"/>
    <dgm:cxn modelId="{2315C835-B181-374E-9DA1-5DC23724924A}" type="presOf" srcId="{8BF29E87-A811-8442-B9C6-B8934B10E2BE}" destId="{EB7E15B7-CE86-E342-96E2-EA1AB77C0DC5}" srcOrd="0" destOrd="0" presId="urn:microsoft.com/office/officeart/2005/8/layout/chevron1"/>
    <dgm:cxn modelId="{F4E90E67-384B-3042-83D6-4DEA3CA99DF9}" srcId="{3209CBDE-495A-064C-9865-AA74970D5EB5}" destId="{386B26CA-750C-394E-87B4-16EA2FAD5F1B}" srcOrd="1" destOrd="0" parTransId="{15BB6B36-8804-A94C-B879-2F032575F64C}" sibTransId="{28938393-63FE-924D-99B9-268A230BF4B8}"/>
    <dgm:cxn modelId="{2A51F156-C8FA-9642-81BB-378846EFCDA3}" type="presOf" srcId="{3209CBDE-495A-064C-9865-AA74970D5EB5}" destId="{AA42C3EA-2A21-DC4E-B9F6-5EC0DB5EECD7}" srcOrd="0" destOrd="0" presId="urn:microsoft.com/office/officeart/2005/8/layout/chevron1"/>
    <dgm:cxn modelId="{C3A2628D-781C-854D-97DE-032B454952CB}" srcId="{3209CBDE-495A-064C-9865-AA74970D5EB5}" destId="{A3024BC1-204B-474A-AD9F-70E28BE58C98}" srcOrd="0" destOrd="0" parTransId="{E7F4A6F4-F033-4B4E-874F-D1B0366D07CF}" sibTransId="{2D25379B-25CB-DB40-B4BE-C52896F86C19}"/>
    <dgm:cxn modelId="{F3F4C49E-4BEF-FD41-B6DB-46BF077FDAC6}" srcId="{3209CBDE-495A-064C-9865-AA74970D5EB5}" destId="{E1535D03-DCA5-F54C-B978-A542F51B1E42}" srcOrd="5" destOrd="0" parTransId="{DFC9D3D7-6041-2445-B9FD-9B14C60B4D9A}" sibTransId="{FEB753F4-44F6-5F4C-B6A1-3E6AF7C79358}"/>
    <dgm:cxn modelId="{C0AD7FA6-007A-9E41-8DAA-9251952F72AD}" srcId="{3209CBDE-495A-064C-9865-AA74970D5EB5}" destId="{77A438D3-ED6E-3E46-8308-9844492079ED}" srcOrd="6" destOrd="0" parTransId="{E1847A82-D89F-D64B-8965-B7CA51FFF02B}" sibTransId="{065FB9AA-CD09-AE4A-9544-64A99271B15D}"/>
    <dgm:cxn modelId="{ED4744A7-178A-9D49-B085-709DDDA35798}" srcId="{3209CBDE-495A-064C-9865-AA74970D5EB5}" destId="{9E5B0D13-F212-3742-8F92-DB027F3A1DD2}" srcOrd="4" destOrd="0" parTransId="{6B4E11A6-F99E-BF4B-A45B-5AFD51D5844B}" sibTransId="{55B6759F-A3EA-E947-AC6A-707DB8DF9B00}"/>
    <dgm:cxn modelId="{F47A51A9-7D46-5A49-BFD0-49ADE9A7B28D}" type="presOf" srcId="{980E8F1D-75C4-8046-A89E-FAF87E5F4365}" destId="{6D2F7881-44ED-3D46-AE85-061496175D4C}" srcOrd="0" destOrd="0" presId="urn:microsoft.com/office/officeart/2005/8/layout/chevron1"/>
    <dgm:cxn modelId="{56CF1BC3-76E0-1B47-8F6F-E6134FA3524F}" type="presOf" srcId="{E1535D03-DCA5-F54C-B978-A542F51B1E42}" destId="{101C646D-5ABF-FC4D-81E8-20BB441FDE33}" srcOrd="0" destOrd="0" presId="urn:microsoft.com/office/officeart/2005/8/layout/chevron1"/>
    <dgm:cxn modelId="{1C8BF7E7-21E2-4F41-A740-24EA87B1E18A}" type="presOf" srcId="{A3024BC1-204B-474A-AD9F-70E28BE58C98}" destId="{DB5EB4E5-A6C5-8A41-89BB-E6646BA511FC}" srcOrd="0" destOrd="0" presId="urn:microsoft.com/office/officeart/2005/8/layout/chevron1"/>
    <dgm:cxn modelId="{49FB91EE-1D25-744C-A460-26C6FBA1D27F}" srcId="{3209CBDE-495A-064C-9865-AA74970D5EB5}" destId="{8BF29E87-A811-8442-B9C6-B8934B10E2BE}" srcOrd="2" destOrd="0" parTransId="{6E5FD952-8471-AF4E-83CF-D8D6E0BCAF64}" sibTransId="{CAE709DC-AEA8-2541-B0FF-1007729ACBB0}"/>
    <dgm:cxn modelId="{48207B84-779D-2046-874E-016E2E0CB71B}" type="presParOf" srcId="{AA42C3EA-2A21-DC4E-B9F6-5EC0DB5EECD7}" destId="{DB5EB4E5-A6C5-8A41-89BB-E6646BA511FC}" srcOrd="0" destOrd="0" presId="urn:microsoft.com/office/officeart/2005/8/layout/chevron1"/>
    <dgm:cxn modelId="{56580441-DEF4-B34B-80D6-66AC98626CC1}" type="presParOf" srcId="{AA42C3EA-2A21-DC4E-B9F6-5EC0DB5EECD7}" destId="{C9491D90-AA72-7948-BB25-25CC8D83F539}" srcOrd="1" destOrd="0" presId="urn:microsoft.com/office/officeart/2005/8/layout/chevron1"/>
    <dgm:cxn modelId="{8F1A9053-DD8D-7D47-BE31-59EAC608E0B2}" type="presParOf" srcId="{AA42C3EA-2A21-DC4E-B9F6-5EC0DB5EECD7}" destId="{D96C7C8E-8A52-A54F-9372-7BCA87875030}" srcOrd="2" destOrd="0" presId="urn:microsoft.com/office/officeart/2005/8/layout/chevron1"/>
    <dgm:cxn modelId="{18079FB4-7DC5-354B-A21C-249BADDB2501}" type="presParOf" srcId="{AA42C3EA-2A21-DC4E-B9F6-5EC0DB5EECD7}" destId="{0092D390-0565-6245-88A8-8AA95C1F6476}" srcOrd="3" destOrd="0" presId="urn:microsoft.com/office/officeart/2005/8/layout/chevron1"/>
    <dgm:cxn modelId="{854F17AB-D883-4144-A305-D296F2BC1ACF}" type="presParOf" srcId="{AA42C3EA-2A21-DC4E-B9F6-5EC0DB5EECD7}" destId="{EB7E15B7-CE86-E342-96E2-EA1AB77C0DC5}" srcOrd="4" destOrd="0" presId="urn:microsoft.com/office/officeart/2005/8/layout/chevron1"/>
    <dgm:cxn modelId="{E40773F2-A610-DF49-BE6C-1A206A2D2911}" type="presParOf" srcId="{AA42C3EA-2A21-DC4E-B9F6-5EC0DB5EECD7}" destId="{2E849685-18B1-DA48-B747-92ACFCD0FBB5}" srcOrd="5" destOrd="0" presId="urn:microsoft.com/office/officeart/2005/8/layout/chevron1"/>
    <dgm:cxn modelId="{057DEDA8-4469-3F4D-8561-746A5E75F24E}" type="presParOf" srcId="{AA42C3EA-2A21-DC4E-B9F6-5EC0DB5EECD7}" destId="{6D2F7881-44ED-3D46-AE85-061496175D4C}" srcOrd="6" destOrd="0" presId="urn:microsoft.com/office/officeart/2005/8/layout/chevron1"/>
    <dgm:cxn modelId="{5E35D15F-DAFD-BD44-A892-3614A405336C}" type="presParOf" srcId="{AA42C3EA-2A21-DC4E-B9F6-5EC0DB5EECD7}" destId="{72D68480-B4BE-AE43-927F-5B9EB80A977B}" srcOrd="7" destOrd="0" presId="urn:microsoft.com/office/officeart/2005/8/layout/chevron1"/>
    <dgm:cxn modelId="{6022CDC6-966B-3C45-993B-9FB27C9FA7CE}" type="presParOf" srcId="{AA42C3EA-2A21-DC4E-B9F6-5EC0DB5EECD7}" destId="{3D0AF35E-67D5-FD41-A233-2BE0E072D910}" srcOrd="8" destOrd="0" presId="urn:microsoft.com/office/officeart/2005/8/layout/chevron1"/>
    <dgm:cxn modelId="{9BF0C1C2-7D0D-DC4E-A2BE-123EBFD27BDF}" type="presParOf" srcId="{AA42C3EA-2A21-DC4E-B9F6-5EC0DB5EECD7}" destId="{13246C85-D9A3-2543-A946-E850E9EC7F07}" srcOrd="9" destOrd="0" presId="urn:microsoft.com/office/officeart/2005/8/layout/chevron1"/>
    <dgm:cxn modelId="{1B98A7FC-2541-614F-9CA5-6B46019FDB64}" type="presParOf" srcId="{AA42C3EA-2A21-DC4E-B9F6-5EC0DB5EECD7}" destId="{101C646D-5ABF-FC4D-81E8-20BB441FDE33}" srcOrd="10" destOrd="0" presId="urn:microsoft.com/office/officeart/2005/8/layout/chevron1"/>
    <dgm:cxn modelId="{C5B90B3D-B2DE-E846-9EAE-6F9E6E56B59B}" type="presParOf" srcId="{AA42C3EA-2A21-DC4E-B9F6-5EC0DB5EECD7}" destId="{460F4411-3188-E842-8E94-9835192B8C4C}" srcOrd="11" destOrd="0" presId="urn:microsoft.com/office/officeart/2005/8/layout/chevron1"/>
    <dgm:cxn modelId="{3E28E5F8-DE47-1A4F-843D-6786CB489A52}" type="presParOf" srcId="{AA42C3EA-2A21-DC4E-B9F6-5EC0DB5EECD7}" destId="{D556461D-0676-5A4E-A582-E967BB0AD47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Arial" panose="020B0604020202020204" pitchFamily="34" charset="0"/>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Zugang zur FMS?</a:t>
          </a:r>
        </a:p>
      </dsp:txBody>
      <dsp:txXfrm>
        <a:off x="8013500" y="727505"/>
        <a:ext cx="858590" cy="5723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a:t>
          </a:r>
          <a:r>
            <a:rPr lang="de-DE" sz="1050" b="1" kern="1200" dirty="0" err="1">
              <a:solidFill>
                <a:srgbClr val="FFFFFF"/>
              </a:solidFill>
              <a:latin typeface="+mn-lt"/>
              <a:cs typeface="Arial" panose="020B0604020202020204" pitchFamily="34" charset="0"/>
            </a:rPr>
            <a:t>Beruflehre</a:t>
          </a:r>
          <a:r>
            <a:rPr lang="de-DE" sz="1050" b="1" kern="1200" dirty="0">
              <a:solidFill>
                <a:srgbClr val="FFFFFF"/>
              </a:solidFill>
              <a:latin typeface="+mn-lt"/>
              <a:cs typeface="Arial" panose="020B0604020202020204" pitchFamily="34" charset="0"/>
            </a:rPr>
            <a:t>?</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351627"/>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351627"/>
        <a:ext cx="858590" cy="572392"/>
      </dsp:txXfrm>
    </dsp:sp>
    <dsp:sp modelId="{D96C7C8E-8A52-A54F-9372-7BCA87875030}">
      <dsp:nvSpPr>
        <dsp:cNvPr id="0" name=""/>
        <dsp:cNvSpPr/>
      </dsp:nvSpPr>
      <dsp:spPr>
        <a:xfrm>
          <a:off x="1287884" y="351627"/>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351627"/>
        <a:ext cx="858590" cy="572392"/>
      </dsp:txXfrm>
    </dsp:sp>
    <dsp:sp modelId="{EB7E15B7-CE86-E342-96E2-EA1AB77C0DC5}">
      <dsp:nvSpPr>
        <dsp:cNvPr id="0" name=""/>
        <dsp:cNvSpPr/>
      </dsp:nvSpPr>
      <dsp:spPr>
        <a:xfrm>
          <a:off x="2575768" y="351627"/>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351627"/>
        <a:ext cx="858590" cy="572392"/>
      </dsp:txXfrm>
    </dsp:sp>
    <dsp:sp modelId="{6D2F7881-44ED-3D46-AE85-061496175D4C}">
      <dsp:nvSpPr>
        <dsp:cNvPr id="0" name=""/>
        <dsp:cNvSpPr/>
      </dsp:nvSpPr>
      <dsp:spPr>
        <a:xfrm>
          <a:off x="3863652" y="351627"/>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351627"/>
        <a:ext cx="858590" cy="572392"/>
      </dsp:txXfrm>
    </dsp:sp>
    <dsp:sp modelId="{3D0AF35E-67D5-FD41-A233-2BE0E072D910}">
      <dsp:nvSpPr>
        <dsp:cNvPr id="0" name=""/>
        <dsp:cNvSpPr/>
      </dsp:nvSpPr>
      <dsp:spPr>
        <a:xfrm>
          <a:off x="5151536" y="351627"/>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351627"/>
        <a:ext cx="858590" cy="572392"/>
      </dsp:txXfrm>
    </dsp:sp>
    <dsp:sp modelId="{101C646D-5ABF-FC4D-81E8-20BB441FDE33}">
      <dsp:nvSpPr>
        <dsp:cNvPr id="0" name=""/>
        <dsp:cNvSpPr/>
      </dsp:nvSpPr>
      <dsp:spPr>
        <a:xfrm>
          <a:off x="6439420" y="351627"/>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err="1">
              <a:solidFill>
                <a:srgbClr val="FFFFFF"/>
              </a:solidFill>
              <a:latin typeface="+mn-lt"/>
              <a:cs typeface="Arial" panose="020B0604020202020204" pitchFamily="34" charset="0"/>
            </a:rPr>
            <a:t>Unterschiedzum</a:t>
          </a:r>
          <a:r>
            <a:rPr lang="de-DE" sz="1050" b="1" kern="1200" dirty="0">
              <a:solidFill>
                <a:srgbClr val="FFFFFF"/>
              </a:solidFill>
              <a:latin typeface="+mn-lt"/>
              <a:cs typeface="Arial" panose="020B0604020202020204" pitchFamily="34" charset="0"/>
            </a:rPr>
            <a:t> Gymnasium</a:t>
          </a:r>
        </a:p>
      </dsp:txBody>
      <dsp:txXfrm>
        <a:off x="6725616" y="351627"/>
        <a:ext cx="858590" cy="572392"/>
      </dsp:txXfrm>
    </dsp:sp>
    <dsp:sp modelId="{D556461D-0676-5A4E-A582-E967BB0AD476}">
      <dsp:nvSpPr>
        <dsp:cNvPr id="0" name=""/>
        <dsp:cNvSpPr/>
      </dsp:nvSpPr>
      <dsp:spPr>
        <a:xfrm>
          <a:off x="7727304" y="351627"/>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351627"/>
        <a:ext cx="858590" cy="572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Arial" panose="020B0604020202020204" pitchFamily="34" charset="0"/>
              <a:cs typeface="Arial" panose="020B0604020202020204" pitchFamily="34" charset="0"/>
            </a:rPr>
            <a:t>Zugang zur FMS? Weitere Infos</a:t>
          </a:r>
        </a:p>
      </dsp:txBody>
      <dsp:txXfrm>
        <a:off x="8013500" y="727505"/>
        <a:ext cx="858590" cy="57239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Arial" panose="020B0604020202020204" pitchFamily="34" charset="0"/>
              <a:cs typeface="Arial" panose="020B0604020202020204" pitchFamily="34" charset="0"/>
            </a:rPr>
            <a:t>Zugang zur FMS?</a:t>
          </a:r>
        </a:p>
      </dsp:txBody>
      <dsp:txXfrm>
        <a:off x="8013500" y="727505"/>
        <a:ext cx="858590" cy="57239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Arial" panose="020B0604020202020204" pitchFamily="34" charset="0"/>
              <a:cs typeface="Arial" panose="020B0604020202020204" pitchFamily="34" charset="0"/>
            </a:rPr>
            <a:t>Zugang zur FMS? Weitere Infos</a:t>
          </a:r>
        </a:p>
      </dsp:txBody>
      <dsp:txXfrm>
        <a:off x="8013500" y="727505"/>
        <a:ext cx="858590" cy="57239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Zugang zur FMS? Weitere Infos</a:t>
          </a:r>
        </a:p>
      </dsp:txBody>
      <dsp:txXfrm>
        <a:off x="8013500" y="727505"/>
        <a:ext cx="858590" cy="572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Berufsfelder</a:t>
          </a:r>
          <a:r>
            <a:rPr lang="de-DE" sz="1050" b="1" kern="1200" dirty="0">
              <a:solidFill>
                <a:srgbClr val="FFFFFF"/>
              </a:solidFill>
              <a:latin typeface="+mn-lt"/>
              <a:cs typeface="Arial" panose="020B0604020202020204" pitchFamily="34" charset="0"/>
            </a:rPr>
            <a:t> </a:t>
          </a:r>
          <a:r>
            <a:rPr lang="de-DE" sz="1050" b="1" kern="1200" dirty="0">
              <a:solidFill>
                <a:schemeClr val="tx1"/>
              </a:solidFill>
              <a:latin typeface="+mn-lt"/>
              <a:cs typeface="Arial" panose="020B0604020202020204" pitchFamily="34" charset="0"/>
            </a:rPr>
            <a:t>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Arial" panose="020B0604020202020204" pitchFamily="34" charset="0"/>
              <a:cs typeface="Arial" panose="020B0604020202020204" pitchFamily="34" charset="0"/>
            </a:rPr>
            <a:t>Berufsfelder 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Arial" panose="020B0604020202020204" pitchFamily="34" charset="0"/>
              <a:cs typeface="Arial" panose="020B0604020202020204" pitchFamily="34" charset="0"/>
            </a:rPr>
            <a:t>Zugang zur FMS? Weitere Infos</a:t>
          </a:r>
        </a:p>
      </dsp:txBody>
      <dsp:txXfrm>
        <a:off x="8013500" y="727505"/>
        <a:ext cx="858590" cy="5723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EB4E5-A6C5-8A41-89BB-E6646BA511FC}">
      <dsp:nvSpPr>
        <dsp:cNvPr id="0" name=""/>
        <dsp:cNvSpPr/>
      </dsp:nvSpPr>
      <dsp:spPr>
        <a:xfrm>
          <a:off x="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Weiter zur Schule oder Berufslehre</a:t>
          </a:r>
        </a:p>
      </dsp:txBody>
      <dsp:txXfrm>
        <a:off x="286196" y="727505"/>
        <a:ext cx="858590" cy="572392"/>
      </dsp:txXfrm>
    </dsp:sp>
    <dsp:sp modelId="{D96C7C8E-8A52-A54F-9372-7BCA87875030}">
      <dsp:nvSpPr>
        <dsp:cNvPr id="0" name=""/>
        <dsp:cNvSpPr/>
      </dsp:nvSpPr>
      <dsp:spPr>
        <a:xfrm>
          <a:off x="128788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Wohin führt die FMS?</a:t>
          </a:r>
        </a:p>
      </dsp:txBody>
      <dsp:txXfrm>
        <a:off x="1574080" y="727505"/>
        <a:ext cx="858590" cy="572392"/>
      </dsp:txXfrm>
    </dsp:sp>
    <dsp:sp modelId="{EB7E15B7-CE86-E342-96E2-EA1AB77C0DC5}">
      <dsp:nvSpPr>
        <dsp:cNvPr id="0" name=""/>
        <dsp:cNvSpPr/>
      </dsp:nvSpPr>
      <dsp:spPr>
        <a:xfrm>
          <a:off x="2575768"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Aufbau und Struktur der FMS?</a:t>
          </a:r>
        </a:p>
      </dsp:txBody>
      <dsp:txXfrm>
        <a:off x="2861964" y="727505"/>
        <a:ext cx="858590" cy="572392"/>
      </dsp:txXfrm>
    </dsp:sp>
    <dsp:sp modelId="{6D2F7881-44ED-3D46-AE85-061496175D4C}">
      <dsp:nvSpPr>
        <dsp:cNvPr id="0" name=""/>
        <dsp:cNvSpPr/>
      </dsp:nvSpPr>
      <dsp:spPr>
        <a:xfrm>
          <a:off x="3863652" y="727505"/>
          <a:ext cx="1430982" cy="572392"/>
        </a:xfrm>
        <a:prstGeom prst="chevron">
          <a:avLst/>
        </a:prstGeom>
        <a:solidFill>
          <a:srgbClr val="FDEF93"/>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chemeClr val="tx1"/>
              </a:solidFill>
              <a:latin typeface="+mn-lt"/>
              <a:cs typeface="Arial" panose="020B0604020202020204" pitchFamily="34" charset="0"/>
            </a:rPr>
            <a:t>Berufsfelder</a:t>
          </a:r>
          <a:r>
            <a:rPr lang="de-DE" sz="1050" b="1" kern="1200" dirty="0">
              <a:solidFill>
                <a:srgbClr val="FFFFFF"/>
              </a:solidFill>
              <a:latin typeface="+mn-lt"/>
              <a:cs typeface="Arial" panose="020B0604020202020204" pitchFamily="34" charset="0"/>
            </a:rPr>
            <a:t> </a:t>
          </a:r>
          <a:r>
            <a:rPr lang="de-DE" sz="1050" b="1" kern="1200" dirty="0">
              <a:solidFill>
                <a:schemeClr val="tx1"/>
              </a:solidFill>
              <a:latin typeface="+mn-lt"/>
              <a:cs typeface="Arial" panose="020B0604020202020204" pitchFamily="34" charset="0"/>
            </a:rPr>
            <a:t>der FMS?</a:t>
          </a:r>
        </a:p>
      </dsp:txBody>
      <dsp:txXfrm>
        <a:off x="4149848" y="727505"/>
        <a:ext cx="858590" cy="572392"/>
      </dsp:txXfrm>
    </dsp:sp>
    <dsp:sp modelId="{3D0AF35E-67D5-FD41-A233-2BE0E072D910}">
      <dsp:nvSpPr>
        <dsp:cNvPr id="0" name=""/>
        <dsp:cNvSpPr/>
      </dsp:nvSpPr>
      <dsp:spPr>
        <a:xfrm>
          <a:off x="5151536"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Fachmatur?</a:t>
          </a:r>
        </a:p>
      </dsp:txBody>
      <dsp:txXfrm>
        <a:off x="5437732" y="727505"/>
        <a:ext cx="858590" cy="572392"/>
      </dsp:txXfrm>
    </dsp:sp>
    <dsp:sp modelId="{101C646D-5ABF-FC4D-81E8-20BB441FDE33}">
      <dsp:nvSpPr>
        <dsp:cNvPr id="0" name=""/>
        <dsp:cNvSpPr/>
      </dsp:nvSpPr>
      <dsp:spPr>
        <a:xfrm>
          <a:off x="6439420"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Unterschied zum Gymnasium</a:t>
          </a:r>
        </a:p>
      </dsp:txBody>
      <dsp:txXfrm>
        <a:off x="6725616" y="727505"/>
        <a:ext cx="858590" cy="572392"/>
      </dsp:txXfrm>
    </dsp:sp>
    <dsp:sp modelId="{D556461D-0676-5A4E-A582-E967BB0AD476}">
      <dsp:nvSpPr>
        <dsp:cNvPr id="0" name=""/>
        <dsp:cNvSpPr/>
      </dsp:nvSpPr>
      <dsp:spPr>
        <a:xfrm>
          <a:off x="7727304" y="727505"/>
          <a:ext cx="1430982" cy="572392"/>
        </a:xfrm>
        <a:prstGeom prst="chevron">
          <a:avLst/>
        </a:prstGeom>
        <a:solidFill>
          <a:schemeClr val="bg2"/>
        </a:solidFill>
        <a:ln w="12700" cap="flat" cmpd="sng" algn="ctr">
          <a:solidFill>
            <a:srgbClr val="FFF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66725">
            <a:lnSpc>
              <a:spcPct val="90000"/>
            </a:lnSpc>
            <a:spcBef>
              <a:spcPct val="0"/>
            </a:spcBef>
            <a:spcAft>
              <a:spcPct val="35000"/>
            </a:spcAft>
            <a:buNone/>
          </a:pPr>
          <a:r>
            <a:rPr lang="de-DE" sz="1050" b="1" kern="1200" dirty="0">
              <a:solidFill>
                <a:srgbClr val="FFFFFF"/>
              </a:solidFill>
              <a:latin typeface="+mn-lt"/>
              <a:cs typeface="Arial" panose="020B0604020202020204" pitchFamily="34" charset="0"/>
            </a:rPr>
            <a:t>Zugang zur FMS? Weitere Infos</a:t>
          </a:r>
        </a:p>
      </dsp:txBody>
      <dsp:txXfrm>
        <a:off x="8013500" y="727505"/>
        <a:ext cx="858590" cy="57239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507A9CD-177F-1A3A-7B71-066DFCAE06A2}"/>
              </a:ext>
            </a:extLst>
          </p:cNvPr>
          <p:cNvSpPr>
            <a:spLocks noGrp="1"/>
          </p:cNvSpPr>
          <p:nvPr>
            <p:ph type="hdr" sz="quarter"/>
          </p:nvPr>
        </p:nvSpPr>
        <p:spPr>
          <a:xfrm>
            <a:off x="0" y="0"/>
            <a:ext cx="2946400" cy="497212"/>
          </a:xfrm>
          <a:prstGeom prst="rect">
            <a:avLst/>
          </a:prstGeom>
        </p:spPr>
        <p:txBody>
          <a:bodyPr vert="horz" lIns="91440" tIns="45720" rIns="91440" bIns="45720" rtlCol="0"/>
          <a:lstStyle>
            <a:lvl1pPr algn="l">
              <a:defRPr sz="1200"/>
            </a:lvl1pPr>
          </a:lstStyle>
          <a:p>
            <a:endParaRPr lang="de-CH"/>
          </a:p>
        </p:txBody>
      </p:sp>
      <p:sp>
        <p:nvSpPr>
          <p:cNvPr id="3" name="Datumsplatzhalter 2">
            <a:extLst>
              <a:ext uri="{FF2B5EF4-FFF2-40B4-BE49-F238E27FC236}">
                <a16:creationId xmlns:a16="http://schemas.microsoft.com/office/drawing/2014/main" id="{69B07DC2-1B2F-6008-28EE-D99340AD7C6E}"/>
              </a:ext>
            </a:extLst>
          </p:cNvPr>
          <p:cNvSpPr>
            <a:spLocks noGrp="1"/>
          </p:cNvSpPr>
          <p:nvPr>
            <p:ph type="dt" sz="quarter" idx="1"/>
          </p:nvPr>
        </p:nvSpPr>
        <p:spPr>
          <a:xfrm>
            <a:off x="3849688" y="0"/>
            <a:ext cx="2946400" cy="497212"/>
          </a:xfrm>
          <a:prstGeom prst="rect">
            <a:avLst/>
          </a:prstGeom>
        </p:spPr>
        <p:txBody>
          <a:bodyPr vert="horz" lIns="91440" tIns="45720" rIns="91440" bIns="45720" rtlCol="0"/>
          <a:lstStyle>
            <a:lvl1pPr algn="r">
              <a:defRPr sz="1200"/>
            </a:lvl1pPr>
          </a:lstStyle>
          <a:p>
            <a:fld id="{3732BD34-7C94-4C1F-9D71-8816D0331EA2}" type="datetimeFigureOut">
              <a:rPr lang="de-CH" smtClean="0"/>
              <a:t>18.09.2025</a:t>
            </a:fld>
            <a:endParaRPr lang="de-CH"/>
          </a:p>
        </p:txBody>
      </p:sp>
      <p:sp>
        <p:nvSpPr>
          <p:cNvPr id="4" name="Fußzeilenplatzhalter 3">
            <a:extLst>
              <a:ext uri="{FF2B5EF4-FFF2-40B4-BE49-F238E27FC236}">
                <a16:creationId xmlns:a16="http://schemas.microsoft.com/office/drawing/2014/main" id="{1F6F59AE-22B5-1BBB-C0E8-8F695E9AEACF}"/>
              </a:ext>
            </a:extLst>
          </p:cNvPr>
          <p:cNvSpPr>
            <a:spLocks noGrp="1"/>
          </p:cNvSpPr>
          <p:nvPr>
            <p:ph type="ftr" sz="quarter" idx="2"/>
          </p:nvPr>
        </p:nvSpPr>
        <p:spPr>
          <a:xfrm>
            <a:off x="0" y="9429427"/>
            <a:ext cx="2946400" cy="497212"/>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a:extLst>
              <a:ext uri="{FF2B5EF4-FFF2-40B4-BE49-F238E27FC236}">
                <a16:creationId xmlns:a16="http://schemas.microsoft.com/office/drawing/2014/main" id="{D79B37B9-B44E-ECB3-B34B-C6013F701E78}"/>
              </a:ext>
            </a:extLst>
          </p:cNvPr>
          <p:cNvSpPr>
            <a:spLocks noGrp="1"/>
          </p:cNvSpPr>
          <p:nvPr>
            <p:ph type="sldNum" sz="quarter" idx="3"/>
          </p:nvPr>
        </p:nvSpPr>
        <p:spPr>
          <a:xfrm>
            <a:off x="3849688" y="9429427"/>
            <a:ext cx="2946400" cy="497212"/>
          </a:xfrm>
          <a:prstGeom prst="rect">
            <a:avLst/>
          </a:prstGeom>
        </p:spPr>
        <p:txBody>
          <a:bodyPr vert="horz" lIns="91440" tIns="45720" rIns="91440" bIns="45720" rtlCol="0" anchor="b"/>
          <a:lstStyle>
            <a:lvl1pPr algn="r">
              <a:defRPr sz="1200"/>
            </a:lvl1pPr>
          </a:lstStyle>
          <a:p>
            <a:fld id="{6ADDD93C-9858-44B1-BDBA-1DA694BF77FD}" type="slidenum">
              <a:rPr lang="de-CH" smtClean="0"/>
              <a:t>‹Nr.›</a:t>
            </a:fld>
            <a:endParaRPr lang="de-CH"/>
          </a:p>
        </p:txBody>
      </p:sp>
    </p:spTree>
    <p:extLst>
      <p:ext uri="{BB962C8B-B14F-4D97-AF65-F5344CB8AC3E}">
        <p14:creationId xmlns:p14="http://schemas.microsoft.com/office/powerpoint/2010/main" val="35576766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FEB4D7D7-2F2B-D147-A24C-0097504CC743}" type="datetimeFigureOut">
              <a:rPr lang="de-DE" smtClean="0"/>
              <a:t>18.09.2025</a:t>
            </a:fld>
            <a:endParaRPr lang="de-DE"/>
          </a:p>
        </p:txBody>
      </p:sp>
      <p:sp>
        <p:nvSpPr>
          <p:cNvPr id="4" name="Folienbildplatzhalt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3"/>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3"/>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3"/>
            <a:ext cx="2945659" cy="498055"/>
          </a:xfrm>
          <a:prstGeom prst="rect">
            <a:avLst/>
          </a:prstGeom>
        </p:spPr>
        <p:txBody>
          <a:bodyPr vert="horz" lIns="91440" tIns="45720" rIns="91440" bIns="45720" rtlCol="0" anchor="b"/>
          <a:lstStyle>
            <a:lvl1pPr algn="r">
              <a:defRPr sz="1200"/>
            </a:lvl1pPr>
          </a:lstStyle>
          <a:p>
            <a:fld id="{F4BF114F-373B-2042-B82C-A24F8625EBAE}" type="slidenum">
              <a:rPr lang="de-DE" smtClean="0"/>
              <a:t>‹Nr.›</a:t>
            </a:fld>
            <a:endParaRPr lang="de-DE"/>
          </a:p>
        </p:txBody>
      </p:sp>
    </p:spTree>
    <p:extLst>
      <p:ext uri="{BB962C8B-B14F-4D97-AF65-F5344CB8AC3E}">
        <p14:creationId xmlns:p14="http://schemas.microsoft.com/office/powerpoint/2010/main" val="1270714033"/>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Geschätzte</a:t>
            </a:r>
            <a:r>
              <a:rPr lang="de-DE" baseline="0" dirty="0"/>
              <a:t> Anwesende, ich </a:t>
            </a:r>
            <a:r>
              <a:rPr lang="de-DE" baseline="0" dirty="0" err="1"/>
              <a:t>begrüsse</a:t>
            </a:r>
            <a:r>
              <a:rPr lang="de-DE" baseline="0" dirty="0"/>
              <a:t> Sie herzlich zu dieser Informationsveranstaltung über die FMS Schaffhausen.</a:t>
            </a:r>
          </a:p>
          <a:p>
            <a:r>
              <a:rPr lang="de-DE" baseline="0" dirty="0"/>
              <a:t>Mein Name ist Matthias Schoch, ich leite die Fachmittelschule und freue mich, nachdem sie jetzt bereits einige Impressionen der Fachmittelschule/der Kanti  erhalten haben, freue ich mich mit ihnen und weiteren Vertretern aus der Schule diesen Abend zu bestreiten.</a:t>
            </a:r>
          </a:p>
          <a:p>
            <a:r>
              <a:rPr lang="de-DE" baseline="0" dirty="0"/>
              <a:t>Heute mit dabei sind: Rektorin Barbara Sulzer Smith, HMS-Leiter Michael Bührer und Schüler*innen der jetzigen 2.FMS-Klassen, die ich ihnen nachher vorstellen werde. Vorerst schone ich sie noch ein wenig, aber ich bin sehr froh, </a:t>
            </a:r>
            <a:r>
              <a:rPr lang="de-DE" baseline="0"/>
              <a:t>dass ihr heute alle hier seid.</a:t>
            </a:r>
            <a:endParaRPr lang="de-DE" baseline="0" dirty="0"/>
          </a:p>
          <a:p>
            <a:endParaRPr lang="de-DE" baseline="0" dirty="0"/>
          </a:p>
          <a:p>
            <a:endParaRPr lang="de-DE" dirty="0"/>
          </a:p>
        </p:txBody>
      </p:sp>
      <p:sp>
        <p:nvSpPr>
          <p:cNvPr id="4" name="Foliennummernplatzhalter 3"/>
          <p:cNvSpPr>
            <a:spLocks noGrp="1"/>
          </p:cNvSpPr>
          <p:nvPr>
            <p:ph type="sldNum" sz="quarter" idx="10"/>
          </p:nvPr>
        </p:nvSpPr>
        <p:spPr/>
        <p:txBody>
          <a:bodyPr/>
          <a:lstStyle/>
          <a:p>
            <a:fld id="{94060E91-1B6F-4FA6-9F2F-74B1F3156540}" type="slidenum">
              <a:rPr lang="de-CH" smtClean="0"/>
              <a:pPr/>
              <a:t>1</a:t>
            </a:fld>
            <a:endParaRPr lang="de-CH"/>
          </a:p>
        </p:txBody>
      </p:sp>
      <p:sp>
        <p:nvSpPr>
          <p:cNvPr id="5" name="Kopfzeilenplatzhalter 4">
            <a:extLst>
              <a:ext uri="{FF2B5EF4-FFF2-40B4-BE49-F238E27FC236}">
                <a16:creationId xmlns:a16="http://schemas.microsoft.com/office/drawing/2014/main" id="{5687DDD3-F57C-A216-B7D3-07468ECDAC3D}"/>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69364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859AE7B5-6FFB-2339-D02E-3DAB254E0D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2" charset="0"/>
                <a:ea typeface="MS PGothic" panose="020B0600070205080204" pitchFamily="34" charset="-128"/>
              </a:defRPr>
            </a:lvl1pPr>
            <a:lvl2pPr marL="738188" indent="-284163">
              <a:spcBef>
                <a:spcPct val="30000"/>
              </a:spcBef>
              <a:defRPr sz="1200">
                <a:solidFill>
                  <a:schemeClr val="tx1"/>
                </a:solidFill>
                <a:latin typeface="Times" pitchFamily="2" charset="0"/>
                <a:ea typeface="MS PGothic" panose="020B0600070205080204" pitchFamily="34" charset="-128"/>
              </a:defRPr>
            </a:lvl2pPr>
            <a:lvl3pPr marL="1136650" indent="-227013">
              <a:spcBef>
                <a:spcPct val="30000"/>
              </a:spcBef>
              <a:defRPr sz="1200">
                <a:solidFill>
                  <a:schemeClr val="tx1"/>
                </a:solidFill>
                <a:latin typeface="Times" pitchFamily="2" charset="0"/>
                <a:ea typeface="MS PGothic" panose="020B0600070205080204" pitchFamily="34" charset="-128"/>
              </a:defRPr>
            </a:lvl3pPr>
            <a:lvl4pPr marL="1590675" indent="-227013">
              <a:spcBef>
                <a:spcPct val="30000"/>
              </a:spcBef>
              <a:defRPr sz="1200">
                <a:solidFill>
                  <a:schemeClr val="tx1"/>
                </a:solidFill>
                <a:latin typeface="Times" pitchFamily="2" charset="0"/>
                <a:ea typeface="MS PGothic" panose="020B0600070205080204" pitchFamily="34" charset="-128"/>
              </a:defRPr>
            </a:lvl4pPr>
            <a:lvl5pPr marL="2046288" indent="-227013">
              <a:spcBef>
                <a:spcPct val="30000"/>
              </a:spcBef>
              <a:defRPr sz="1200">
                <a:solidFill>
                  <a:schemeClr val="tx1"/>
                </a:solidFill>
                <a:latin typeface="Times" pitchFamily="2" charset="0"/>
                <a:ea typeface="MS PGothic" panose="020B0600070205080204" pitchFamily="34" charset="-128"/>
              </a:defRPr>
            </a:lvl5pPr>
            <a:lvl6pPr marL="25034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6pPr>
            <a:lvl7pPr marL="29606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7pPr>
            <a:lvl8pPr marL="34178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8pPr>
            <a:lvl9pPr marL="38750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9pPr>
          </a:lstStyle>
          <a:p>
            <a:pPr>
              <a:spcBef>
                <a:spcPct val="0"/>
              </a:spcBef>
            </a:pPr>
            <a:fld id="{A7F99392-72F0-4747-86C1-FF977DD8519F}" type="slidenum">
              <a:rPr lang="de-CH" altLang="de-DE" smtClean="0"/>
              <a:pPr>
                <a:spcBef>
                  <a:spcPct val="0"/>
                </a:spcBef>
              </a:pPr>
              <a:t>10</a:t>
            </a:fld>
            <a:endParaRPr lang="de-CH" altLang="de-DE"/>
          </a:p>
        </p:txBody>
      </p:sp>
      <p:sp>
        <p:nvSpPr>
          <p:cNvPr id="25603" name="Rectangle 2">
            <a:extLst>
              <a:ext uri="{FF2B5EF4-FFF2-40B4-BE49-F238E27FC236}">
                <a16:creationId xmlns:a16="http://schemas.microsoft.com/office/drawing/2014/main" id="{516C8F87-3DDC-DB5D-52A1-696C35353D32}"/>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17145AB-A5E5-D89C-E7AE-E267953870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Times" pitchFamily="2"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11</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Die 2-phasige Ausbildung der Fachmittelschule besteht</a:t>
            </a:r>
            <a:r>
              <a:rPr lang="de-DE" baseline="0" dirty="0">
                <a:ea typeface="ＭＳ Ｐゴシック" pitchFamily="-112" charset="-128"/>
              </a:rPr>
              <a:t> aus einer 3 Jahre dauernden allgemeinbildenden Vollzeitschule und (klick) einem zusätzlichen, spezifisch ausgerichtetem Fachmaturitätsjahr</a:t>
            </a:r>
            <a:endParaRPr lang="de-DE" dirty="0">
              <a:ea typeface="ＭＳ Ｐゴシック" pitchFamily="-112"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dirty="0">
                <a:ea typeface="ＭＳ Ｐゴシック" pitchFamily="-112" charset="-128"/>
              </a:rPr>
              <a:t>Die</a:t>
            </a:r>
            <a:r>
              <a:rPr lang="de-DE" baseline="0" dirty="0">
                <a:ea typeface="ＭＳ Ｐゴシック" pitchFamily="-112" charset="-128"/>
              </a:rPr>
              <a:t> Fachmittelschule legt Wert auf eine breite Allgemeinbildung – mit der Wahl eines Berufsfeldes ab der 2. Klasse,  ist es aber möglich, bei bestimmten Fachrichtungen einen Schwerpunkt zu legen (z. B. in den Naturwissenschaften, wenn das Berufsfeld Gesundheit/Naturwissenschaften gewählt wird, oder in den musischen Fächern und WR, im Berufsfeld Soziale Arbeit/Pädagogik oder in Kommunikation und Medien, im Berufsfeld Kommunikation.</a:t>
            </a:r>
          </a:p>
          <a:p>
            <a:pPr marL="0" marR="0" indent="0" algn="l" defTabSz="914400" rtl="0" eaLnBrk="1" fontAlgn="base" latinLnBrk="0" hangingPunct="1">
              <a:lnSpc>
                <a:spcPct val="100000"/>
              </a:lnSpc>
              <a:spcBef>
                <a:spcPct val="30000"/>
              </a:spcBef>
              <a:spcAft>
                <a:spcPct val="0"/>
              </a:spcAft>
              <a:buClrTx/>
              <a:buSzTx/>
              <a:buFontTx/>
              <a:buNone/>
              <a:tabLst/>
              <a:defRPr/>
            </a:pPr>
            <a:r>
              <a:rPr lang="de-DE" baseline="0" dirty="0">
                <a:ea typeface="ＭＳ Ｐゴシック" pitchFamily="-112" charset="-128"/>
              </a:rPr>
              <a:t>-&gt; Ich freue mich, dass heute Abend 5 FMS Schülerinnen hier sind, um von ihren Erfahrungen zu erzählen. Es sind Schülerinnen der Klassen ….</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D60E1837-4AB1-CC48-E1FA-31F5C32B87ED}"/>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292937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9803-CD79-B7AF-D802-1383BE308144}"/>
            </a:ext>
          </a:extLst>
        </p:cNvPr>
        <p:cNvGrpSpPr/>
        <p:nvPr/>
      </p:nvGrpSpPr>
      <p:grpSpPr>
        <a:xfrm>
          <a:off x="0" y="0"/>
          <a:ext cx="0" cy="0"/>
          <a:chOff x="0" y="0"/>
          <a:chExt cx="0" cy="0"/>
        </a:xfrm>
      </p:grpSpPr>
      <p:sp>
        <p:nvSpPr>
          <p:cNvPr id="8194" name="Rectangle 7">
            <a:extLst>
              <a:ext uri="{FF2B5EF4-FFF2-40B4-BE49-F238E27FC236}">
                <a16:creationId xmlns:a16="http://schemas.microsoft.com/office/drawing/2014/main" id="{CF528CD4-D3B4-CC16-965B-6CBFB4F41349}"/>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12</a:t>
            </a:fld>
            <a:endParaRPr lang="de-DE" sz="1200">
              <a:solidFill>
                <a:srgbClr val="000000"/>
              </a:solidFill>
            </a:endParaRPr>
          </a:p>
        </p:txBody>
      </p:sp>
      <p:sp>
        <p:nvSpPr>
          <p:cNvPr id="8195" name="Rectangle 2">
            <a:extLst>
              <a:ext uri="{FF2B5EF4-FFF2-40B4-BE49-F238E27FC236}">
                <a16:creationId xmlns:a16="http://schemas.microsoft.com/office/drawing/2014/main" id="{3799BC22-8D2B-1E3A-A161-82376CEF2320}"/>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AB0DE897-967F-D0A9-A217-9DEA5C7549BB}"/>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Die 2-phasige Ausbildung der Fachmittelschule besteht</a:t>
            </a:r>
            <a:r>
              <a:rPr lang="de-DE" baseline="0" dirty="0">
                <a:ea typeface="ＭＳ Ｐゴシック" pitchFamily="-112" charset="-128"/>
              </a:rPr>
              <a:t> aus einer 3 Jahre dauernden allgemeinbildenden Vollzeitschule und (klick) einem zusätzlichen, spezifisch ausgerichtetem Fachmaturitätsjahr</a:t>
            </a:r>
            <a:endParaRPr lang="de-DE" dirty="0">
              <a:ea typeface="ＭＳ Ｐゴシック" pitchFamily="-112"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dirty="0">
                <a:ea typeface="ＭＳ Ｐゴシック" pitchFamily="-112" charset="-128"/>
              </a:rPr>
              <a:t>Die</a:t>
            </a:r>
            <a:r>
              <a:rPr lang="de-DE" baseline="0" dirty="0">
                <a:ea typeface="ＭＳ Ｐゴシック" pitchFamily="-112" charset="-128"/>
              </a:rPr>
              <a:t> Fachmittelschule legt Wert auf eine breite Allgemeinbildung – mit der Wahl eines Berufsfeldes ab der 2. Klasse,  ist es aber möglich, bei bestimmten Fachrichtungen einen Schwerpunkt zu legen (z. B. in den Naturwissenschaften, wenn das Berufsfeld Gesundheit/Naturwissenschaften gewählt wird, oder in den musischen Fächern und WR, im Berufsfeld Soziale Arbeit/Pädagogik oder in Kommunikation und Medien, im Berufsfeld Kommunikation.</a:t>
            </a:r>
          </a:p>
          <a:p>
            <a:pPr marL="0" marR="0" indent="0" algn="l" defTabSz="914400" rtl="0" eaLnBrk="1" fontAlgn="base" latinLnBrk="0" hangingPunct="1">
              <a:lnSpc>
                <a:spcPct val="100000"/>
              </a:lnSpc>
              <a:spcBef>
                <a:spcPct val="30000"/>
              </a:spcBef>
              <a:spcAft>
                <a:spcPct val="0"/>
              </a:spcAft>
              <a:buClrTx/>
              <a:buSzTx/>
              <a:buFontTx/>
              <a:buNone/>
              <a:tabLst/>
              <a:defRPr/>
            </a:pPr>
            <a:r>
              <a:rPr lang="de-DE" baseline="0" dirty="0">
                <a:ea typeface="ＭＳ Ｐゴシック" pitchFamily="-112" charset="-128"/>
              </a:rPr>
              <a:t>-&gt; Ich freue mich, dass heute Abend 5 FMS Schülerinnen hier sind, um von ihren Erfahrungen zu erzählen. Es sind Schülerinnen der Klassen </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531F5918-DBD5-9559-635B-B93B590F940C}"/>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561914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607DB-AA68-3DC5-0415-87BE8578E865}"/>
            </a:ext>
          </a:extLst>
        </p:cNvPr>
        <p:cNvGrpSpPr/>
        <p:nvPr/>
      </p:nvGrpSpPr>
      <p:grpSpPr>
        <a:xfrm>
          <a:off x="0" y="0"/>
          <a:ext cx="0" cy="0"/>
          <a:chOff x="0" y="0"/>
          <a:chExt cx="0" cy="0"/>
        </a:xfrm>
      </p:grpSpPr>
      <p:sp>
        <p:nvSpPr>
          <p:cNvPr id="8194" name="Rectangle 7">
            <a:extLst>
              <a:ext uri="{FF2B5EF4-FFF2-40B4-BE49-F238E27FC236}">
                <a16:creationId xmlns:a16="http://schemas.microsoft.com/office/drawing/2014/main" id="{EED768BB-14AA-DFD8-BC4B-6A054B201E25}"/>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13</a:t>
            </a:fld>
            <a:endParaRPr lang="de-DE" sz="1200">
              <a:solidFill>
                <a:srgbClr val="000000"/>
              </a:solidFill>
            </a:endParaRPr>
          </a:p>
        </p:txBody>
      </p:sp>
      <p:sp>
        <p:nvSpPr>
          <p:cNvPr id="8195" name="Rectangle 2">
            <a:extLst>
              <a:ext uri="{FF2B5EF4-FFF2-40B4-BE49-F238E27FC236}">
                <a16:creationId xmlns:a16="http://schemas.microsoft.com/office/drawing/2014/main" id="{60995861-4083-E2DF-E86B-9E20928495F4}"/>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53ACDC02-0332-885E-9EBC-A167460F7F0F}"/>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Die 2-phasige Ausbildung der Fachmittelschule besteht</a:t>
            </a:r>
            <a:r>
              <a:rPr lang="de-DE" baseline="0" dirty="0">
                <a:ea typeface="ＭＳ Ｐゴシック" pitchFamily="-112" charset="-128"/>
              </a:rPr>
              <a:t> aus einer 3 Jahre dauernden allgemeinbildenden Vollzeitschule und (klick) einem zusätzlichen, spezifisch ausgerichtetem Fachmaturitätsjahr</a:t>
            </a:r>
            <a:endParaRPr lang="de-DE" dirty="0">
              <a:ea typeface="ＭＳ Ｐゴシック" pitchFamily="-112"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de-DE" dirty="0">
                <a:ea typeface="ＭＳ Ｐゴシック" pitchFamily="-112" charset="-128"/>
              </a:rPr>
              <a:t>Die</a:t>
            </a:r>
            <a:r>
              <a:rPr lang="de-DE" baseline="0" dirty="0">
                <a:ea typeface="ＭＳ Ｐゴシック" pitchFamily="-112" charset="-128"/>
              </a:rPr>
              <a:t> Fachmittelschule legt Wert auf eine breite Allgemeinbildung – mit der Wahl eines Berufsfeldes ab der 2. Klasse,  ist es aber möglich, bei bestimmten Fachrichtungen einen Schwerpunkt zu legen (z. B. in den Naturwissenschaften, wenn das Berufsfeld Gesundheit/Naturwissenschaften gewählt wird, oder in den musischen Fächern und WR, im Berufsfeld Soziale Arbeit/Pädagogik oder in Kommunikation und Medien, im Berufsfeld Kommunikation.</a:t>
            </a:r>
          </a:p>
          <a:p>
            <a:pPr marL="0" marR="0" indent="0" algn="l" defTabSz="914400" rtl="0" eaLnBrk="1" fontAlgn="base" latinLnBrk="0" hangingPunct="1">
              <a:lnSpc>
                <a:spcPct val="100000"/>
              </a:lnSpc>
              <a:spcBef>
                <a:spcPct val="30000"/>
              </a:spcBef>
              <a:spcAft>
                <a:spcPct val="0"/>
              </a:spcAft>
              <a:buClrTx/>
              <a:buSzTx/>
              <a:buFontTx/>
              <a:buNone/>
              <a:tabLst/>
              <a:defRPr/>
            </a:pPr>
            <a:r>
              <a:rPr lang="de-DE" baseline="0" dirty="0">
                <a:ea typeface="ＭＳ Ｐゴシック" pitchFamily="-112" charset="-128"/>
              </a:rPr>
              <a:t>-&gt; Ich freue mich, dass heute Abend 5 FMS Schülerinnen hier sind, um von ihren Erfahrungen zu erzählen. Es sind Schülerinnen der Klassen </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0EB10844-F4DF-A9C2-4771-C22D3CED781B}"/>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19717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4634FB14-64B6-2171-00B8-4D4A3F003B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5D926BE-F586-0F45-97C5-1A32B8A610EB}" type="slidenum">
              <a:rPr lang="de-CH" altLang="de-DE" sz="1200" smtClean="0"/>
              <a:pPr/>
              <a:t>14</a:t>
            </a:fld>
            <a:endParaRPr lang="de-CH" altLang="de-DE" sz="1200"/>
          </a:p>
        </p:txBody>
      </p:sp>
      <p:sp>
        <p:nvSpPr>
          <p:cNvPr id="32770" name="Rectangle 2">
            <a:extLst>
              <a:ext uri="{FF2B5EF4-FFF2-40B4-BE49-F238E27FC236}">
                <a16:creationId xmlns:a16="http://schemas.microsoft.com/office/drawing/2014/main" id="{3F1E9158-1A66-0A84-966B-4980B602B6B8}"/>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95AF88E6-DE9A-28DE-6204-8E3091DFD9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352D6CB9-AA59-7F76-990D-20EEF646D8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C91D3C1-DF01-C742-BBED-CE1A8A9BC079}" type="slidenum">
              <a:rPr lang="de-CH" altLang="de-DE" sz="1200" smtClean="0"/>
              <a:pPr/>
              <a:t>15</a:t>
            </a:fld>
            <a:endParaRPr lang="de-CH" altLang="de-DE" sz="1200"/>
          </a:p>
        </p:txBody>
      </p:sp>
      <p:sp>
        <p:nvSpPr>
          <p:cNvPr id="34818" name="Rectangle 2">
            <a:extLst>
              <a:ext uri="{FF2B5EF4-FFF2-40B4-BE49-F238E27FC236}">
                <a16:creationId xmlns:a16="http://schemas.microsoft.com/office/drawing/2014/main" id="{AC25E57D-52A5-9DAD-1784-4EE9B3689189}"/>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85C9F3D2-528F-4DFC-E2D2-6B5E7E4EA0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26DD684-D392-FE97-30D2-39DAAAE60F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6FC353C-379E-3449-9826-65541D125E4D}" type="slidenum">
              <a:rPr lang="de-CH" altLang="de-DE" sz="1200" smtClean="0"/>
              <a:pPr/>
              <a:t>16</a:t>
            </a:fld>
            <a:endParaRPr lang="de-CH" altLang="de-DE" sz="1200"/>
          </a:p>
        </p:txBody>
      </p:sp>
      <p:sp>
        <p:nvSpPr>
          <p:cNvPr id="22530" name="Rectangle 2">
            <a:extLst>
              <a:ext uri="{FF2B5EF4-FFF2-40B4-BE49-F238E27FC236}">
                <a16:creationId xmlns:a16="http://schemas.microsoft.com/office/drawing/2014/main" id="{3C311528-067F-5726-2CD7-44B862F90F1C}"/>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DB06CCC2-C714-8D7C-BEC0-E4AF876E82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624524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18</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latin typeface="Tahoma" pitchFamily="-97" charset="0"/>
            </a:endParaRPr>
          </a:p>
          <a:p>
            <a:pPr eaLnBrk="1" hangingPunct="1"/>
            <a:r>
              <a:rPr lang="de-DE" dirty="0">
                <a:latin typeface="Tahoma" pitchFamily="-97" charset="0"/>
              </a:rPr>
              <a:t>In Schaffhausen haben Sie die Möglichkeit, fünf verschiedene </a:t>
            </a:r>
            <a:r>
              <a:rPr lang="de-DE" dirty="0" err="1">
                <a:latin typeface="Tahoma" pitchFamily="-97" charset="0"/>
              </a:rPr>
              <a:t>Fachmaturitäten</a:t>
            </a:r>
            <a:r>
              <a:rPr lang="de-DE" dirty="0">
                <a:latin typeface="Tahoma" pitchFamily="-97" charset="0"/>
              </a:rPr>
              <a:t> abzulegen</a:t>
            </a:r>
            <a:r>
              <a:rPr lang="de-DE" baseline="0" dirty="0">
                <a:latin typeface="Tahoma" pitchFamily="-97" charset="0"/>
              </a:rPr>
              <a:t> </a:t>
            </a:r>
            <a:r>
              <a:rPr lang="de-DE" b="1" baseline="0" dirty="0">
                <a:latin typeface="Tahoma" pitchFamily="-97" charset="0"/>
              </a:rPr>
              <a:t>(Klick)</a:t>
            </a:r>
            <a:r>
              <a:rPr lang="de-DE" b="1" dirty="0">
                <a:latin typeface="Tahoma" pitchFamily="-97" charset="0"/>
              </a:rPr>
              <a:t> </a:t>
            </a:r>
            <a:r>
              <a:rPr lang="de-DE" dirty="0">
                <a:latin typeface="Tahoma" pitchFamily="-97" charset="0"/>
              </a:rPr>
              <a:t>FM Gesundheit, FM Naturwissenschaften, FM Soziale</a:t>
            </a:r>
            <a:r>
              <a:rPr lang="de-DE" baseline="0" dirty="0">
                <a:latin typeface="Tahoma" pitchFamily="-97" charset="0"/>
              </a:rPr>
              <a:t> Arbeit FM Pädagogik</a:t>
            </a:r>
            <a:r>
              <a:rPr lang="de-DE" dirty="0">
                <a:latin typeface="Tahoma" pitchFamily="-97" charset="0"/>
              </a:rPr>
              <a:t>, FM Kommunikation</a:t>
            </a:r>
          </a:p>
          <a:p>
            <a:pPr eaLnBrk="1" hangingPunct="1"/>
            <a:r>
              <a:rPr lang="de-DE" dirty="0">
                <a:latin typeface="Tahoma" pitchFamily="-97" charset="0"/>
              </a:rPr>
              <a:t>Vorgesehen ist, dass die Fachmatur in jenem Berufsfeld absolviert wird, in welchem der Fachmittelschulausweis abgelegt wird. Wechsel sind möglich,</a:t>
            </a:r>
            <a:r>
              <a:rPr lang="de-DE" baseline="0" dirty="0">
                <a:latin typeface="Tahoma" pitchFamily="-97" charset="0"/>
              </a:rPr>
              <a:t> teilweise aber sehr aufwändig. </a:t>
            </a:r>
            <a:r>
              <a:rPr lang="de-DE" dirty="0">
                <a:latin typeface="Tahoma" pitchFamily="-97" charset="0"/>
              </a:rPr>
              <a:t>Jeder Quereinstieg bedingt, dass die nicht besuchten Fächer des andern Berufsfeldes nachgeholt und entsprechende Zusatzprüfungen abgelegt werden müssen.</a:t>
            </a:r>
          </a:p>
          <a:p>
            <a:pPr eaLnBrk="1" hangingPunct="1"/>
            <a:r>
              <a:rPr lang="de-DE" dirty="0">
                <a:latin typeface="Tahoma" pitchFamily="-97" charset="0"/>
              </a:rPr>
              <a:t>Bevor ich Ihnen im Folgenden die einzelnen</a:t>
            </a:r>
            <a:r>
              <a:rPr lang="de-DE" baseline="0" dirty="0">
                <a:latin typeface="Tahoma" pitchFamily="-97" charset="0"/>
              </a:rPr>
              <a:t> </a:t>
            </a:r>
            <a:r>
              <a:rPr lang="de-DE" baseline="0" dirty="0" err="1">
                <a:latin typeface="Tahoma" pitchFamily="-97" charset="0"/>
              </a:rPr>
              <a:t>Fachmaturitäten</a:t>
            </a:r>
            <a:r>
              <a:rPr lang="de-DE" baseline="0" dirty="0">
                <a:latin typeface="Tahoma" pitchFamily="-97" charset="0"/>
              </a:rPr>
              <a:t> vorstelle, hören wir noch die Ausführungen von zwei Schülerinnen aus dem BF Soziale Arbeit/Pädagogik, die sich jetzt im 3. Jahr entscheiden müssen, ob und falls ja, welche Fachmaturität sie ablegen möchten.</a:t>
            </a:r>
          </a:p>
          <a:p>
            <a:pPr eaLnBrk="1" hangingPunct="1"/>
            <a:r>
              <a:rPr lang="de-DE" baseline="0" dirty="0">
                <a:latin typeface="Tahoma" pitchFamily="-97" charset="0"/>
              </a:rPr>
              <a:t>Bevor ich ihnen die einzelnen Fachmaturitätstypen näher vorstelle, hören wir noch die Ausführungen von drei weiteren Schülerinnen, </a:t>
            </a:r>
            <a:endParaRPr lang="de-DE" dirty="0">
              <a:latin typeface="Tahoma" pitchFamily="-97" charset="0"/>
            </a:endParaRPr>
          </a:p>
          <a:p>
            <a:pPr eaLnBrk="1" hangingPunct="1"/>
            <a:r>
              <a:rPr lang="de-DE" dirty="0">
                <a:latin typeface="Tahoma" pitchFamily="-97" charset="0"/>
              </a:rPr>
              <a:t>Ich werde im Folgenden</a:t>
            </a:r>
            <a:r>
              <a:rPr lang="de-DE" baseline="0" dirty="0">
                <a:latin typeface="Tahoma" pitchFamily="-97" charset="0"/>
              </a:rPr>
              <a:t> die einzelnen </a:t>
            </a:r>
            <a:r>
              <a:rPr lang="de-DE" baseline="0" dirty="0" err="1">
                <a:latin typeface="Tahoma" pitchFamily="-97" charset="0"/>
              </a:rPr>
              <a:t>Fachmaturitäten</a:t>
            </a:r>
            <a:r>
              <a:rPr lang="de-DE" baseline="0" dirty="0">
                <a:latin typeface="Tahoma" pitchFamily="-97" charset="0"/>
              </a:rPr>
              <a:t> kurz vorstellen </a:t>
            </a:r>
            <a:r>
              <a:rPr lang="de-DE" b="1" baseline="0" dirty="0">
                <a:latin typeface="Tahoma" pitchFamily="-97" charset="0"/>
              </a:rPr>
              <a:t>(Klick) </a:t>
            </a:r>
            <a:r>
              <a:rPr lang="de-DE" b="0" baseline="0" dirty="0">
                <a:latin typeface="Tahoma" pitchFamily="-97" charset="0"/>
              </a:rPr>
              <a:t>und beginne mit der FM Pädagogik</a:t>
            </a:r>
            <a:endParaRPr lang="de-DE" b="0" dirty="0">
              <a:latin typeface="Tahoma" pitchFamily="-97" charset="0"/>
            </a:endParaRPr>
          </a:p>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915B853B-3AE7-360E-8649-44EFF7FCE90A}"/>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856126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19</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Sie sehen auf</a:t>
            </a:r>
            <a:r>
              <a:rPr lang="de-DE" baseline="0" dirty="0">
                <a:ea typeface="ＭＳ Ｐゴシック" pitchFamily="-112" charset="-128"/>
              </a:rPr>
              <a:t> dieser Folie</a:t>
            </a:r>
            <a:r>
              <a:rPr lang="de-DE" dirty="0">
                <a:ea typeface="ＭＳ Ｐゴシック" pitchFamily="-112" charset="-128"/>
              </a:rPr>
              <a:t>, dass sich,</a:t>
            </a:r>
            <a:r>
              <a:rPr lang="de-DE" baseline="0" dirty="0">
                <a:ea typeface="ＭＳ Ｐゴシック" pitchFamily="-112" charset="-128"/>
              </a:rPr>
              <a:t> obwohl ein Schwerpunkt gelegt werden kann,</a:t>
            </a:r>
            <a:r>
              <a:rPr lang="de-DE" dirty="0">
                <a:ea typeface="ＭＳ Ｐゴシック" pitchFamily="-112" charset="-128"/>
              </a:rPr>
              <a:t> die Gewichtung der Fächer in</a:t>
            </a:r>
            <a:r>
              <a:rPr lang="de-DE" baseline="0" dirty="0">
                <a:ea typeface="ＭＳ Ｐゴシック" pitchFamily="-112" charset="-128"/>
              </a:rPr>
              <a:t> den einzelnen Berufsfeldern nicht grundsätzlich unterscheidet. Dies aus folgendem Grund:</a:t>
            </a:r>
          </a:p>
          <a:p>
            <a:pPr eaLnBrk="1" hangingPunct="1"/>
            <a:r>
              <a:rPr lang="de-DE" baseline="0" dirty="0">
                <a:ea typeface="ＭＳ Ｐゴシック" pitchFamily="-112" charset="-128"/>
              </a:rPr>
              <a:t>Immer weniger Berufslaufbahnen verlaufen heute so, dass der einmal gewählte Beruf bis hin zur Pensionierung ausgeübt wird. Wechsel, Umschulungen, Weiterbildungen oder gänzliche Neuorientierungen sind gerade in akademischen Berufen eher die Regel. Eine breite Allgemeinbildung ist daher sehr wichtig und wird ihnen dabei helfen, solche Schritte gut zu bewältigen.</a:t>
            </a:r>
          </a:p>
          <a:p>
            <a:pPr eaLnBrk="1" hangingPunct="1"/>
            <a:r>
              <a:rPr lang="de-DE" baseline="0" dirty="0">
                <a:ea typeface="ＭＳ Ｐゴシック" pitchFamily="-112" charset="-128"/>
              </a:rPr>
              <a:t>BUF= Besondere Unterrichtsformen</a:t>
            </a:r>
          </a:p>
          <a:p>
            <a:pPr eaLnBrk="1" hangingPunct="1"/>
            <a:r>
              <a:rPr lang="de-DE" baseline="0" dirty="0">
                <a:ea typeface="ＭＳ Ｐゴシック" pitchFamily="-112" charset="-128"/>
              </a:rPr>
              <a:t>Kommen wir nun zu den verschiedenen Fachmaturitätstypen</a:t>
            </a:r>
          </a:p>
          <a:p>
            <a:pPr eaLnBrk="1" hangingPunct="1"/>
            <a:endParaRPr lang="de-DE" baseline="0" dirty="0">
              <a:ea typeface="ＭＳ Ｐゴシック" pitchFamily="-112" charset="-128"/>
            </a:endParaRPr>
          </a:p>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2AC236BB-A51D-AA83-BBDF-F4982E3BDC48}"/>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695225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20</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latin typeface="Tahoma" pitchFamily="-97" charset="0"/>
            </a:endParaRPr>
          </a:p>
          <a:p>
            <a:pPr eaLnBrk="1" hangingPunct="1"/>
            <a:r>
              <a:rPr lang="de-DE" dirty="0">
                <a:latin typeface="Tahoma" pitchFamily="-97" charset="0"/>
              </a:rPr>
              <a:t>In Schaffhausen haben Sie die Möglichkeit, fünf verschiedene </a:t>
            </a:r>
            <a:r>
              <a:rPr lang="de-DE" dirty="0" err="1">
                <a:latin typeface="Tahoma" pitchFamily="-97" charset="0"/>
              </a:rPr>
              <a:t>Fachmaturitäten</a:t>
            </a:r>
            <a:r>
              <a:rPr lang="de-DE" dirty="0">
                <a:latin typeface="Tahoma" pitchFamily="-97" charset="0"/>
              </a:rPr>
              <a:t> abzulegen</a:t>
            </a:r>
            <a:r>
              <a:rPr lang="de-DE" baseline="0" dirty="0">
                <a:latin typeface="Tahoma" pitchFamily="-97" charset="0"/>
              </a:rPr>
              <a:t> </a:t>
            </a:r>
            <a:r>
              <a:rPr lang="de-DE" b="1" baseline="0" dirty="0">
                <a:latin typeface="Tahoma" pitchFamily="-97" charset="0"/>
              </a:rPr>
              <a:t>(Klick)</a:t>
            </a:r>
            <a:r>
              <a:rPr lang="de-DE" b="1" dirty="0">
                <a:latin typeface="Tahoma" pitchFamily="-97" charset="0"/>
              </a:rPr>
              <a:t> </a:t>
            </a:r>
            <a:r>
              <a:rPr lang="de-DE" dirty="0">
                <a:latin typeface="Tahoma" pitchFamily="-97" charset="0"/>
              </a:rPr>
              <a:t>FM Gesundheit, FM Naturwissenschaften, FM Soziale</a:t>
            </a:r>
            <a:r>
              <a:rPr lang="de-DE" baseline="0" dirty="0">
                <a:latin typeface="Tahoma" pitchFamily="-97" charset="0"/>
              </a:rPr>
              <a:t> Arbeit FM Pädagogik</a:t>
            </a:r>
            <a:r>
              <a:rPr lang="de-DE" dirty="0">
                <a:latin typeface="Tahoma" pitchFamily="-97" charset="0"/>
              </a:rPr>
              <a:t>, FM Kommunikation</a:t>
            </a:r>
          </a:p>
          <a:p>
            <a:pPr eaLnBrk="1" hangingPunct="1"/>
            <a:r>
              <a:rPr lang="de-DE" dirty="0">
                <a:latin typeface="Tahoma" pitchFamily="-97" charset="0"/>
              </a:rPr>
              <a:t>Vorgesehen ist, dass die Fachmatur in jenem Berufsfeld absolviert wird, in welchem der Fachmittelschulausweis abgelegt wird. Wechsel sind möglich,</a:t>
            </a:r>
            <a:r>
              <a:rPr lang="de-DE" baseline="0" dirty="0">
                <a:latin typeface="Tahoma" pitchFamily="-97" charset="0"/>
              </a:rPr>
              <a:t> teilweise aber sehr aufwändig. </a:t>
            </a:r>
            <a:r>
              <a:rPr lang="de-DE" dirty="0">
                <a:latin typeface="Tahoma" pitchFamily="-97" charset="0"/>
              </a:rPr>
              <a:t>Jeder Quereinstieg bedingt, dass die nicht besuchten Fächer des andern Berufsfeldes nachgeholt und entsprechende Zusatzprüfungen abgelegt werden müssen.</a:t>
            </a:r>
          </a:p>
          <a:p>
            <a:pPr eaLnBrk="1" hangingPunct="1"/>
            <a:r>
              <a:rPr lang="de-DE" dirty="0">
                <a:latin typeface="Tahoma" pitchFamily="-97" charset="0"/>
              </a:rPr>
              <a:t>Bevor ich Ihnen im Folgenden die einzelnen</a:t>
            </a:r>
            <a:r>
              <a:rPr lang="de-DE" baseline="0" dirty="0">
                <a:latin typeface="Tahoma" pitchFamily="-97" charset="0"/>
              </a:rPr>
              <a:t> </a:t>
            </a:r>
            <a:r>
              <a:rPr lang="de-DE" baseline="0" dirty="0" err="1">
                <a:latin typeface="Tahoma" pitchFamily="-97" charset="0"/>
              </a:rPr>
              <a:t>Fachmaturitäten</a:t>
            </a:r>
            <a:r>
              <a:rPr lang="de-DE" baseline="0" dirty="0">
                <a:latin typeface="Tahoma" pitchFamily="-97" charset="0"/>
              </a:rPr>
              <a:t> vorstelle, hören wir noch die Ausführungen von zwei Schülerinnen aus dem BF Soziale Arbeit/Pädagogik, die sich jetzt im 3. Jahr entscheiden müssen, ob und falls ja, welche Fachmaturität sie ablegen möchten.</a:t>
            </a:r>
          </a:p>
          <a:p>
            <a:pPr eaLnBrk="1" hangingPunct="1"/>
            <a:r>
              <a:rPr lang="de-DE" baseline="0" dirty="0">
                <a:latin typeface="Tahoma" pitchFamily="-97" charset="0"/>
              </a:rPr>
              <a:t>Bevor ich ihnen die einzelnen Fachmaturitätstypen näher vorstelle, hören wir noch die Ausführungen von drei weiteren Schülerinnen, </a:t>
            </a:r>
            <a:endParaRPr lang="de-DE" dirty="0">
              <a:latin typeface="Tahoma" pitchFamily="-97" charset="0"/>
            </a:endParaRPr>
          </a:p>
          <a:p>
            <a:pPr eaLnBrk="1" hangingPunct="1"/>
            <a:r>
              <a:rPr lang="de-DE" dirty="0">
                <a:latin typeface="Tahoma" pitchFamily="-97" charset="0"/>
              </a:rPr>
              <a:t>Ich werde im Folgenden</a:t>
            </a:r>
            <a:r>
              <a:rPr lang="de-DE" baseline="0" dirty="0">
                <a:latin typeface="Tahoma" pitchFamily="-97" charset="0"/>
              </a:rPr>
              <a:t> die einzelnen </a:t>
            </a:r>
            <a:r>
              <a:rPr lang="de-DE" baseline="0" dirty="0" err="1">
                <a:latin typeface="Tahoma" pitchFamily="-97" charset="0"/>
              </a:rPr>
              <a:t>Fachmaturitäten</a:t>
            </a:r>
            <a:r>
              <a:rPr lang="de-DE" baseline="0" dirty="0">
                <a:latin typeface="Tahoma" pitchFamily="-97" charset="0"/>
              </a:rPr>
              <a:t> kurz vorstellen </a:t>
            </a:r>
            <a:r>
              <a:rPr lang="de-DE" b="1" baseline="0" dirty="0">
                <a:latin typeface="Tahoma" pitchFamily="-97" charset="0"/>
              </a:rPr>
              <a:t>(Klick) </a:t>
            </a:r>
            <a:r>
              <a:rPr lang="de-DE" b="0" baseline="0" dirty="0">
                <a:latin typeface="Tahoma" pitchFamily="-97" charset="0"/>
              </a:rPr>
              <a:t>und beginne mit der FM Pädagogik</a:t>
            </a:r>
            <a:endParaRPr lang="de-DE" b="0" dirty="0">
              <a:latin typeface="Tahoma" pitchFamily="-97" charset="0"/>
            </a:endParaRPr>
          </a:p>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5595CDD0-AEC4-A02D-DDEC-2F768BEC94D9}"/>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918247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p:nvPr>
        </p:nvSpPr>
        <p:spPr/>
        <p:txBody>
          <a:bodyPr/>
          <a:lstStyle/>
          <a:p>
            <a:endParaRPr lang="de-DE"/>
          </a:p>
        </p:txBody>
      </p:sp>
      <p:sp>
        <p:nvSpPr>
          <p:cNvPr id="5" name="Foliennummernplatzhalter 4"/>
          <p:cNvSpPr>
            <a:spLocks noGrp="1"/>
          </p:cNvSpPr>
          <p:nvPr>
            <p:ph type="sldNum" sz="quarter" idx="5"/>
          </p:nvPr>
        </p:nvSpPr>
        <p:spPr/>
        <p:txBody>
          <a:bodyPr/>
          <a:lstStyle/>
          <a:p>
            <a:fld id="{F4BF114F-373B-2042-B82C-A24F8625EBAE}" type="slidenum">
              <a:rPr lang="de-DE" smtClean="0"/>
              <a:t>2</a:t>
            </a:fld>
            <a:endParaRPr lang="de-DE"/>
          </a:p>
        </p:txBody>
      </p:sp>
    </p:spTree>
    <p:extLst>
      <p:ext uri="{BB962C8B-B14F-4D97-AF65-F5344CB8AC3E}">
        <p14:creationId xmlns:p14="http://schemas.microsoft.com/office/powerpoint/2010/main" val="2721534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72875D00-AF98-4FBD-8642-61D9A14D82A7}" type="slidenum">
              <a:rPr lang="de-CH"/>
              <a:pPr/>
              <a:t>21</a:t>
            </a:fld>
            <a:endParaRPr lang="de-CH"/>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de-DE" dirty="0">
              <a:latin typeface="Tahoma" pitchFamily="-97" charset="0"/>
            </a:endParaRPr>
          </a:p>
          <a:p>
            <a:pPr eaLnBrk="1" hangingPunct="1"/>
            <a:r>
              <a:rPr lang="de-DE" dirty="0">
                <a:latin typeface="Tahoma" pitchFamily="-97" charset="0"/>
              </a:rPr>
              <a:t>Bei der FM Pädagogik gestaltet</a:t>
            </a:r>
            <a:r>
              <a:rPr lang="de-DE" baseline="0" dirty="0">
                <a:latin typeface="Tahoma" pitchFamily="-97" charset="0"/>
              </a:rPr>
              <a:t> sich das 4. Jahr so, dass nochmals Unterricht in allgemeinbildenden Fächern bei uns an der Schule stattfindet. Im Frühling finden die Abschlussprüfungen in diesen Fächern statt und </a:t>
            </a:r>
            <a:r>
              <a:rPr lang="de-DE" baseline="0" dirty="0" err="1">
                <a:latin typeface="Tahoma" pitchFamily="-97" charset="0"/>
              </a:rPr>
              <a:t>anschliessend</a:t>
            </a:r>
            <a:r>
              <a:rPr lang="de-DE" baseline="0" dirty="0">
                <a:latin typeface="Tahoma" pitchFamily="-97" charset="0"/>
              </a:rPr>
              <a:t> sind </a:t>
            </a:r>
            <a:r>
              <a:rPr lang="de-DE" b="1" baseline="0" dirty="0">
                <a:latin typeface="Tahoma" pitchFamily="-97" charset="0"/>
              </a:rPr>
              <a:t>3 Monate Zeit</a:t>
            </a:r>
            <a:r>
              <a:rPr lang="de-DE" baseline="0" dirty="0">
                <a:latin typeface="Tahoma" pitchFamily="-97" charset="0"/>
              </a:rPr>
              <a:t>, das von der PH verlangte </a:t>
            </a:r>
            <a:r>
              <a:rPr lang="de-DE" baseline="0" dirty="0" err="1">
                <a:latin typeface="Tahoma" pitchFamily="-97" charset="0"/>
              </a:rPr>
              <a:t>ausserschulische</a:t>
            </a:r>
            <a:r>
              <a:rPr lang="de-DE" baseline="0" dirty="0">
                <a:latin typeface="Tahoma" pitchFamily="-97" charset="0"/>
              </a:rPr>
              <a:t> Praktikum zu absolvieren. Mit der FM Pädagogik ist der Zugang zu den Pädagogischen Hochschulen für die Studiengänge Vorschulstufe oder Primarstufe prüfungsfrei möglich.</a:t>
            </a:r>
          </a:p>
          <a:p>
            <a:pPr eaLnBrk="1" hangingPunct="1"/>
            <a:r>
              <a:rPr lang="de-DE" baseline="0" dirty="0">
                <a:latin typeface="Tahoma" pitchFamily="-97" charset="0"/>
              </a:rPr>
              <a:t>Wir arbeiten eng mit der PH Schaffhausen zusammen, z.B. indem die Dozierenden an unsere Abschlussprüfungen als Experten kommen.</a:t>
            </a:r>
          </a:p>
          <a:p>
            <a:pPr eaLnBrk="1" hangingPunct="1"/>
            <a:endParaRPr lang="de-DE" baseline="0" dirty="0">
              <a:latin typeface="Tahoma" pitchFamily="-97" charset="0"/>
            </a:endParaRPr>
          </a:p>
          <a:p>
            <a:pPr eaLnBrk="1" hangingPunct="1"/>
            <a:endParaRPr lang="de-DE" baseline="0" dirty="0">
              <a:latin typeface="Tahoma" pitchFamily="-97" charset="0"/>
            </a:endParaRPr>
          </a:p>
          <a:p>
            <a:pPr eaLnBrk="1" hangingPunct="1"/>
            <a:endParaRPr lang="de-DE" dirty="0">
              <a:latin typeface="Tahoma" pitchFamily="-97" charset="0"/>
            </a:endParaRPr>
          </a:p>
        </p:txBody>
      </p:sp>
      <p:sp>
        <p:nvSpPr>
          <p:cNvPr id="2" name="Kopfzeilenplatzhalter 1">
            <a:extLst>
              <a:ext uri="{FF2B5EF4-FFF2-40B4-BE49-F238E27FC236}">
                <a16:creationId xmlns:a16="http://schemas.microsoft.com/office/drawing/2014/main" id="{4663E348-C432-4DFC-0472-8558FD284EB6}"/>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28185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254A62F0-F5FC-48D5-8715-96C7ED1E0CA9}" type="slidenum">
              <a:rPr lang="de-CH"/>
              <a:pPr/>
              <a:t>22</a:t>
            </a:fld>
            <a:endParaRPr lang="de-CH"/>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de-DE" dirty="0">
              <a:latin typeface="Tahoma" pitchFamily="-97" charset="0"/>
            </a:endParaRPr>
          </a:p>
          <a:p>
            <a:pPr eaLnBrk="1" hangingPunct="1"/>
            <a:r>
              <a:rPr lang="de-DE" dirty="0">
                <a:latin typeface="Tahoma" pitchFamily="-97" charset="0"/>
              </a:rPr>
              <a:t>Wie der Name sagt, bereitet dieses Berufsfeld in erster Linie auf ein Studium an einer Fachhochschule für Soziale Arbeit vor. Bei</a:t>
            </a:r>
            <a:r>
              <a:rPr lang="de-DE" baseline="0" dirty="0">
                <a:latin typeface="Tahoma" pitchFamily="-97" charset="0"/>
              </a:rPr>
              <a:t> dieser FM und auch bei den folgenden wird das 4. Jahr nicht bei uns an der Schule, sondern in einem Praktikumsbetrieb absolviert. Neben der Arbeit in den Betrieben schreiben die </a:t>
            </a:r>
            <a:r>
              <a:rPr lang="de-DE" baseline="0" dirty="0" err="1">
                <a:latin typeface="Tahoma" pitchFamily="-97" charset="0"/>
              </a:rPr>
              <a:t>Sch</a:t>
            </a:r>
            <a:r>
              <a:rPr lang="de-DE" baseline="0" dirty="0">
                <a:latin typeface="Tahoma" pitchFamily="-97" charset="0"/>
              </a:rPr>
              <a:t>. eine Fachmaturitätsarbeit.</a:t>
            </a:r>
            <a:endParaRPr lang="de-DE" dirty="0">
              <a:latin typeface="Tahoma" pitchFamily="-97" charset="0"/>
            </a:endParaRPr>
          </a:p>
        </p:txBody>
      </p:sp>
      <p:sp>
        <p:nvSpPr>
          <p:cNvPr id="2" name="Kopfzeilenplatzhalter 1">
            <a:extLst>
              <a:ext uri="{FF2B5EF4-FFF2-40B4-BE49-F238E27FC236}">
                <a16:creationId xmlns:a16="http://schemas.microsoft.com/office/drawing/2014/main" id="{97906EE6-1A9D-BF76-2EDF-9493A100A557}"/>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753565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72875D00-AF98-4FBD-8642-61D9A14D82A7}" type="slidenum">
              <a:rPr lang="de-CH"/>
              <a:pPr/>
              <a:t>25</a:t>
            </a:fld>
            <a:endParaRPr lang="de-CH"/>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de-DE" dirty="0">
              <a:latin typeface="Tahoma" pitchFamily="-97" charset="0"/>
            </a:endParaRPr>
          </a:p>
          <a:p>
            <a:pPr eaLnBrk="1" hangingPunct="1"/>
            <a:r>
              <a:rPr lang="de-DE" dirty="0">
                <a:latin typeface="Tahoma" pitchFamily="-97" charset="0"/>
              </a:rPr>
              <a:t>Für</a:t>
            </a:r>
            <a:r>
              <a:rPr lang="de-DE" baseline="0" dirty="0">
                <a:latin typeface="Tahoma" pitchFamily="-97" charset="0"/>
              </a:rPr>
              <a:t> die Erlangung der Fachmaturität Gesundheit ist ein mind. 28 wöchiges Praktikum ein einem Pflegebetrieb vorgeschrieben (z.B. in einem Spital oder einem Altersheim) Wenn die Praktikumsanforderungen erfüllt werden und die Fachmaturitätsarbeit genügend ist, erlangen sie am Ende des Jahres die Fachmaturität Gesundheit  </a:t>
            </a:r>
            <a:r>
              <a:rPr lang="de-DE" b="1" baseline="0" dirty="0">
                <a:latin typeface="Tahoma" pitchFamily="-97" charset="0"/>
              </a:rPr>
              <a:t>(Klick) </a:t>
            </a:r>
            <a:r>
              <a:rPr lang="de-DE" b="0" baseline="0" dirty="0">
                <a:latin typeface="Tahoma" pitchFamily="-97" charset="0"/>
              </a:rPr>
              <a:t>und können sich dann an einer entsprechenden Fachhochschule für eine Ausbildung im Gesundheitsbereich bewerben </a:t>
            </a:r>
            <a:r>
              <a:rPr lang="de-DE" b="1" baseline="0" dirty="0">
                <a:latin typeface="Tahoma" pitchFamily="-97" charset="0"/>
              </a:rPr>
              <a:t>(Klick)</a:t>
            </a:r>
          </a:p>
          <a:p>
            <a:pPr eaLnBrk="1" hangingPunct="1"/>
            <a:endParaRPr lang="de-DE" dirty="0">
              <a:latin typeface="Tahoma" pitchFamily="-97" charset="0"/>
            </a:endParaRPr>
          </a:p>
        </p:txBody>
      </p:sp>
      <p:sp>
        <p:nvSpPr>
          <p:cNvPr id="2" name="Kopfzeilenplatzhalter 1">
            <a:extLst>
              <a:ext uri="{FF2B5EF4-FFF2-40B4-BE49-F238E27FC236}">
                <a16:creationId xmlns:a16="http://schemas.microsoft.com/office/drawing/2014/main" id="{E899A833-D661-13C6-AE04-F4E4B9289C8A}"/>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086476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972E060D-285F-4DCC-BD33-92132EC205EA}" type="slidenum">
              <a:rPr lang="de-CH"/>
              <a:pPr/>
              <a:t>26</a:t>
            </a:fld>
            <a:endParaRPr lang="de-CH"/>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de-DE" dirty="0">
                <a:latin typeface="Tahoma" pitchFamily="-97" charset="0"/>
              </a:rPr>
              <a:t>Wer</a:t>
            </a:r>
            <a:r>
              <a:rPr lang="de-DE" baseline="0" dirty="0">
                <a:latin typeface="Tahoma" pitchFamily="-97" charset="0"/>
              </a:rPr>
              <a:t> die Fachmaturität Naturwissenschaften ablegen möchte, wählt sein Praktikum im Bereich des zukünftigen Studienganges, z.B. in einem Labor, einem Architekturbüro oder im </a:t>
            </a:r>
            <a:r>
              <a:rPr lang="de-DE" baseline="0" dirty="0" err="1">
                <a:latin typeface="Tahoma" pitchFamily="-97" charset="0"/>
              </a:rPr>
              <a:t>Facility</a:t>
            </a:r>
            <a:r>
              <a:rPr lang="de-DE" baseline="0" dirty="0">
                <a:latin typeface="Tahoma" pitchFamily="-97" charset="0"/>
              </a:rPr>
              <a:t> Management</a:t>
            </a:r>
            <a:endParaRPr lang="de-DE" dirty="0">
              <a:latin typeface="Tahoma" pitchFamily="-97" charset="0"/>
            </a:endParaRPr>
          </a:p>
        </p:txBody>
      </p:sp>
      <p:sp>
        <p:nvSpPr>
          <p:cNvPr id="2" name="Kopfzeilenplatzhalter 1">
            <a:extLst>
              <a:ext uri="{FF2B5EF4-FFF2-40B4-BE49-F238E27FC236}">
                <a16:creationId xmlns:a16="http://schemas.microsoft.com/office/drawing/2014/main" id="{E5F2D2D8-DEAC-4482-4D26-368F80E043C2}"/>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4270943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4BF114F-373B-2042-B82C-A24F8625EBAE}" type="slidenum">
              <a:rPr lang="de-DE" smtClean="0"/>
              <a:t>27</a:t>
            </a:fld>
            <a:endParaRPr lang="de-DE"/>
          </a:p>
        </p:txBody>
      </p:sp>
      <p:sp>
        <p:nvSpPr>
          <p:cNvPr id="5" name="Kopfzeilenplatzhalter 4">
            <a:extLst>
              <a:ext uri="{FF2B5EF4-FFF2-40B4-BE49-F238E27FC236}">
                <a16:creationId xmlns:a16="http://schemas.microsoft.com/office/drawing/2014/main" id="{8F7D5B87-3069-C44D-55AF-B5AFA2D3E6C7}"/>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185502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8BA7655-BE8D-4A8B-A447-C921783678BC}" type="slidenum">
              <a:rPr lang="de-CH"/>
              <a:pPr/>
              <a:t>29</a:t>
            </a:fld>
            <a:endParaRPr lang="de-CH"/>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de-DE" dirty="0">
              <a:latin typeface="Tahoma" pitchFamily="-97" charset="0"/>
            </a:endParaRPr>
          </a:p>
          <a:p>
            <a:pPr eaLnBrk="1" hangingPunct="1"/>
            <a:r>
              <a:rPr lang="de-DE" dirty="0">
                <a:latin typeface="Tahoma" pitchFamily="-97" charset="0"/>
              </a:rPr>
              <a:t>Für Ausbildungen</a:t>
            </a:r>
            <a:r>
              <a:rPr lang="de-DE" baseline="0" dirty="0">
                <a:latin typeface="Tahoma" pitchFamily="-97" charset="0"/>
              </a:rPr>
              <a:t> im Bereich Journalismus Sprachen oder Kommunikation wird die FM Kommunikation absolviert..</a:t>
            </a:r>
            <a:r>
              <a:rPr lang="de-DE" dirty="0">
                <a:latin typeface="Tahoma" pitchFamily="-97" charset="0"/>
              </a:rPr>
              <a:t> Passende</a:t>
            </a:r>
            <a:r>
              <a:rPr lang="de-DE" baseline="0" dirty="0">
                <a:latin typeface="Tahoma" pitchFamily="-97" charset="0"/>
              </a:rPr>
              <a:t> Praktikumsplätze sind zum Beispiel in Wirtschaftsbetrieben, Bibliotheken oder bei Radio und Fernsehen zu finden.</a:t>
            </a:r>
          </a:p>
          <a:p>
            <a:pPr eaLnBrk="1" hangingPunct="1"/>
            <a:endParaRPr lang="de-DE" dirty="0">
              <a:latin typeface="Tahoma" pitchFamily="-97" charset="0"/>
            </a:endParaRPr>
          </a:p>
          <a:p>
            <a:pPr eaLnBrk="1" hangingPunct="1"/>
            <a:endParaRPr lang="de-DE" dirty="0">
              <a:latin typeface="Tahoma" pitchFamily="-97" charset="0"/>
            </a:endParaRPr>
          </a:p>
        </p:txBody>
      </p:sp>
      <p:sp>
        <p:nvSpPr>
          <p:cNvPr id="2" name="Kopfzeilenplatzhalter 1">
            <a:extLst>
              <a:ext uri="{FF2B5EF4-FFF2-40B4-BE49-F238E27FC236}">
                <a16:creationId xmlns:a16="http://schemas.microsoft.com/office/drawing/2014/main" id="{B3EC2900-6405-6B0D-69AB-C66696AE478A}"/>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164328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baseline="0" dirty="0"/>
              <a:t>Was unterscheidet jetzt die FMS von den gymnasialen Abteilungen der Kantonsschule?</a:t>
            </a:r>
          </a:p>
          <a:p>
            <a:r>
              <a:rPr lang="de-DE" baseline="0" dirty="0"/>
              <a:t>Zielort – die weiterführende Ausbildung -&gt; in der Regel führen diese Studiengänge an Fachhochschulen zu Bachelor Abschlüssen hin, es gibt aber auch immer mehr Fachhochschulen, an denen nach dem Bachelor auch der Master gemacht werden kann.</a:t>
            </a:r>
          </a:p>
          <a:p>
            <a:r>
              <a:rPr lang="de-DE" baseline="0" dirty="0"/>
              <a:t>-auf Punkte eingehen insbesondere Praktika</a:t>
            </a:r>
          </a:p>
          <a:p>
            <a:r>
              <a:rPr lang="de-DE" baseline="0" dirty="0"/>
              <a:t>Ein weiterer Unterschied ist auch das etwas tiefere schulische Anspruchsniveau - wir lassen uns mehr Zeit für die Vermittlung des Stoffes</a:t>
            </a:r>
          </a:p>
          <a:p>
            <a:r>
              <a:rPr lang="de-DE" b="1" baseline="0" dirty="0"/>
              <a:t>klick</a:t>
            </a:r>
          </a:p>
          <a:p>
            <a:endParaRPr lang="de-DE" dirty="0"/>
          </a:p>
        </p:txBody>
      </p:sp>
      <p:sp>
        <p:nvSpPr>
          <p:cNvPr id="4" name="Foliennummernplatzhalter 3"/>
          <p:cNvSpPr>
            <a:spLocks noGrp="1"/>
          </p:cNvSpPr>
          <p:nvPr>
            <p:ph type="sldNum" sz="quarter" idx="10"/>
          </p:nvPr>
        </p:nvSpPr>
        <p:spPr/>
        <p:txBody>
          <a:bodyPr/>
          <a:lstStyle/>
          <a:p>
            <a:fld id="{94060E91-1B6F-4FA6-9F2F-74B1F3156540}" type="slidenum">
              <a:rPr lang="de-CH" smtClean="0"/>
              <a:pPr/>
              <a:t>31</a:t>
            </a:fld>
            <a:endParaRPr lang="de-CH"/>
          </a:p>
        </p:txBody>
      </p:sp>
      <p:sp>
        <p:nvSpPr>
          <p:cNvPr id="5" name="Kopfzeilenplatzhalter 4">
            <a:extLst>
              <a:ext uri="{FF2B5EF4-FFF2-40B4-BE49-F238E27FC236}">
                <a16:creationId xmlns:a16="http://schemas.microsoft.com/office/drawing/2014/main" id="{4BD8398B-55B4-E9E4-6E2D-EBC44B2672BF}"/>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1939222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Neben diesen Unterschieden gibt es auch viele Gemeinsamkeiten mit dem Gymnasium:</a:t>
            </a:r>
          </a:p>
          <a:p>
            <a:r>
              <a:rPr lang="de-DE" baseline="0" dirty="0"/>
              <a:t>-Gleiche Räumlichkeiten, gleiche Lehrpersonen, gleiche Administration</a:t>
            </a:r>
          </a:p>
          <a:p>
            <a:r>
              <a:rPr lang="de-DE" baseline="0" dirty="0"/>
              <a:t>-</a:t>
            </a:r>
            <a:r>
              <a:rPr lang="de-DE" baseline="0" dirty="0" err="1"/>
              <a:t>tw</a:t>
            </a:r>
            <a:r>
              <a:rPr lang="de-DE" baseline="0" dirty="0"/>
              <a:t>. Gleiche Freifachangebote z.B. Chor, Theater, Sprachzertifikatskurse</a:t>
            </a:r>
          </a:p>
          <a:p>
            <a:r>
              <a:rPr lang="de-DE" baseline="0" dirty="0"/>
              <a:t>Gleiches Sport- und Kulturförderprogramm</a:t>
            </a:r>
          </a:p>
          <a:p>
            <a:r>
              <a:rPr lang="de-DE" baseline="0" dirty="0"/>
              <a:t>Möglichkeiten für Fremdsprachenaufenthalte</a:t>
            </a:r>
          </a:p>
          <a:p>
            <a:r>
              <a:rPr lang="de-DE" baseline="0" dirty="0"/>
              <a:t>Kommen wir zur letzten der anfangs gestellten Frage: </a:t>
            </a:r>
            <a:r>
              <a:rPr lang="de-DE" b="1" baseline="0" dirty="0"/>
              <a:t>klick</a:t>
            </a:r>
          </a:p>
          <a:p>
            <a:endParaRPr lang="de-DE" baseline="0" dirty="0"/>
          </a:p>
          <a:p>
            <a:endParaRPr lang="de-DE" dirty="0"/>
          </a:p>
        </p:txBody>
      </p:sp>
      <p:sp>
        <p:nvSpPr>
          <p:cNvPr id="4" name="Foliennummernplatzhalter 3"/>
          <p:cNvSpPr>
            <a:spLocks noGrp="1"/>
          </p:cNvSpPr>
          <p:nvPr>
            <p:ph type="sldNum" sz="quarter" idx="10"/>
          </p:nvPr>
        </p:nvSpPr>
        <p:spPr/>
        <p:txBody>
          <a:bodyPr/>
          <a:lstStyle/>
          <a:p>
            <a:fld id="{94060E91-1B6F-4FA6-9F2F-74B1F3156540}" type="slidenum">
              <a:rPr lang="de-CH" smtClean="0"/>
              <a:pPr/>
              <a:t>32</a:t>
            </a:fld>
            <a:endParaRPr lang="de-CH"/>
          </a:p>
        </p:txBody>
      </p:sp>
      <p:sp>
        <p:nvSpPr>
          <p:cNvPr id="5" name="Kopfzeilenplatzhalter 4">
            <a:extLst>
              <a:ext uri="{FF2B5EF4-FFF2-40B4-BE49-F238E27FC236}">
                <a16:creationId xmlns:a16="http://schemas.microsoft.com/office/drawing/2014/main" id="{767F76C5-4A8B-F5D1-346B-3CFE65C0AD51}"/>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193922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33</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baseline="0" dirty="0">
              <a:ea typeface="ＭＳ Ｐゴシック" pitchFamily="-112" charset="-128"/>
            </a:endParaRPr>
          </a:p>
          <a:p>
            <a:pPr eaLnBrk="1" hangingPunct="1"/>
            <a:r>
              <a:rPr lang="de-DE" baseline="0" dirty="0">
                <a:ea typeface="ＭＳ Ｐゴシック" pitchFamily="-112" charset="-128"/>
              </a:rPr>
              <a:t>Wie und wann kommt man an die FMS: Klick – der Eintritt in die FMS erfolgt aus der 3. Sek, an die Maturitätsschule aus der 2. oder der 3. Klasse</a:t>
            </a:r>
          </a:p>
          <a:p>
            <a:pPr eaLnBrk="1" hangingPunct="1"/>
            <a:r>
              <a:rPr lang="de-DE" baseline="0" dirty="0">
                <a:ea typeface="ＭＳ Ｐゴシック" pitchFamily="-112" charset="-128"/>
              </a:rPr>
              <a:t>Für den Eintritt muss eine Aufnahmeprüfung abgelegt werden, dabei besteht die Möglichkeit, sich für zwei oder sogar drei Schulen gleichzeitig anzumelden. Dies ist nicht immer sinnvoll (klick)</a:t>
            </a:r>
          </a:p>
          <a:p>
            <a:pPr eaLnBrk="1" hangingPunct="1"/>
            <a:r>
              <a:rPr lang="de-DE" baseline="0" dirty="0">
                <a:ea typeface="ＭＳ Ｐゴシック" pitchFamily="-112" charset="-128"/>
              </a:rPr>
              <a:t>Wenn Sie zwischen Maturitätsschule und FMS schwanken ist meine Empfehlung die Folgende:</a:t>
            </a:r>
          </a:p>
          <a:p>
            <a:pPr eaLnBrk="1" hangingPunct="1"/>
            <a:r>
              <a:rPr lang="de-DE" baseline="0" dirty="0">
                <a:ea typeface="ＭＳ Ｐゴシック" pitchFamily="-112" charset="-128"/>
              </a:rPr>
              <a:t>Versuchen Sie die MS aus der zweiten Sek, falls dies nicht gelingt, dann überlegen Sie sich, ob für sie auch ein Studium an einer Fachhochschule in Frage kommt, sprechen sie mit Ihrem Sekundarlehrer und finden Sie heraus, wie er ihr schulisches Potential einschätzt und entscheiden Sie sich dann für einen Weg, den sie dann gezielt in Angriff nehmen:</a:t>
            </a:r>
          </a:p>
          <a:p>
            <a:pPr eaLnBrk="1" hangingPunct="1"/>
            <a:r>
              <a:rPr lang="de-DE" baseline="0" dirty="0">
                <a:ea typeface="ＭＳ Ｐゴシック" pitchFamily="-112" charset="-128"/>
              </a:rPr>
              <a:t>Problem der Doppelanmeldung -&gt; nicht Bestehen der MS PZ – Wechsel an die FMS dann nur mit einer neuen AP 1 Jahr später möglich.</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1FEB6B27-908C-5946-6507-C4A5951441E7}"/>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2929484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34</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de-DE" baseline="0" dirty="0">
                <a:ea typeface="ＭＳ Ｐゴシック" pitchFamily="-112" charset="-128"/>
              </a:rPr>
              <a:t>Bevor ich einige Worte über die Aufnahmeprüfung verliere möchte ich das Wort wie erwähnt schon an Martin Wanner richten. Den Abteilungsleiter der HMS.</a:t>
            </a:r>
          </a:p>
          <a:p>
            <a:pPr eaLnBrk="1" hangingPunct="1"/>
            <a:r>
              <a:rPr lang="de-DE" baseline="0" dirty="0">
                <a:ea typeface="ＭＳ Ｐゴシック" pitchFamily="-112" charset="-128"/>
              </a:rPr>
              <a:t>Wie und wann kommt man an die FMS: Klick – der Eintritt in die FMS erfolgt aus der 3. Sek, an die Maturitätsschule aus der 2. oder der 3. Klasse</a:t>
            </a:r>
          </a:p>
          <a:p>
            <a:pPr eaLnBrk="1" hangingPunct="1"/>
            <a:r>
              <a:rPr lang="de-DE" baseline="0" dirty="0">
                <a:ea typeface="ＭＳ Ｐゴシック" pitchFamily="-112" charset="-128"/>
              </a:rPr>
              <a:t>Für den Eintritt muss eine Aufnahmeprüfung abgelegt werden, dabei besteht die Möglichkeit, sich für zwei oder sogar drei Schulen gleichzeitig anzumelden. Dies ist nicht immer sinnvoll (klick)</a:t>
            </a:r>
          </a:p>
          <a:p>
            <a:pPr eaLnBrk="1" hangingPunct="1"/>
            <a:r>
              <a:rPr lang="de-DE" baseline="0" dirty="0">
                <a:ea typeface="ＭＳ Ｐゴシック" pitchFamily="-112" charset="-128"/>
              </a:rPr>
              <a:t>Wenn Sie zwischen Maturitätsschule und FMS schwanken ist meine Empfehlung die Folgende:</a:t>
            </a:r>
          </a:p>
          <a:p>
            <a:pPr eaLnBrk="1" hangingPunct="1"/>
            <a:r>
              <a:rPr lang="de-DE" baseline="0" dirty="0">
                <a:ea typeface="ＭＳ Ｐゴシック" pitchFamily="-112" charset="-128"/>
              </a:rPr>
              <a:t>Versuchen Sie die MS aus der zweiten Sek, falls dies nicht gelingt, dann überlegen Sie sich, ob für sie auch ein Studium an einer Fachhochschule in Frage kommt, sprechen sie mit Ihrem Sekundarlehrer und finden Sie heraus, wie er ihr schulisches Potential einschätzt und entscheiden Sie sich dann für einen Weg, den sie dann gezielt in Angriff nehmen:</a:t>
            </a:r>
          </a:p>
          <a:p>
            <a:pPr eaLnBrk="1" hangingPunct="1"/>
            <a:r>
              <a:rPr lang="de-DE" baseline="0" dirty="0">
                <a:ea typeface="ＭＳ Ｐゴシック" pitchFamily="-112" charset="-128"/>
              </a:rPr>
              <a:t>Problem der Doppelanmeldung -&gt; nicht Bestehen der MS PZ – Wechsel an die FMS dann nur mit einer neuen AP 1 Jahr später möglich.</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DD12C033-ABE8-968E-02D7-D8754484B736}"/>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91108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In einem ersten Teil werde ich</a:t>
            </a:r>
            <a:r>
              <a:rPr lang="de-DE" baseline="0" dirty="0"/>
              <a:t> versuchen, Ihnen Informationen zu geben, die Ihnen hoffentlich helfen werden, die hier aufgeführten Fragen für sich zu beantworten. Unterstützt werde ich dabei von Schülerinnen der FMS, die Ihnen Ihre Eindrücke und ihre Erfahrungen mit unserer Schule schildern werden (klick)</a:t>
            </a:r>
          </a:p>
          <a:p>
            <a:r>
              <a:rPr lang="de-DE" baseline="0" dirty="0"/>
              <a:t>Ich werde in meiner Präsentation auch verschiedene Gastredner auf die Bühne bitten. Deshalb </a:t>
            </a:r>
            <a:r>
              <a:rPr lang="de-DE" baseline="0" dirty="0" err="1"/>
              <a:t>begrüsse</a:t>
            </a:r>
            <a:r>
              <a:rPr lang="de-DE" baseline="0" dirty="0"/>
              <a:t> ich Michael Bührer von der HMS, Roman Staude als Vertreter der Kanti was den Bereich Schüleraustausch, FMS </a:t>
            </a:r>
            <a:r>
              <a:rPr lang="de-DE" baseline="0" dirty="0" err="1"/>
              <a:t>bilingue</a:t>
            </a:r>
            <a:r>
              <a:rPr lang="de-DE" baseline="0" dirty="0"/>
              <a:t> betrifft. Und nicht zu vergessen </a:t>
            </a:r>
            <a:r>
              <a:rPr lang="de-DE" baseline="0" dirty="0" err="1"/>
              <a:t>Schüler:innen</a:t>
            </a:r>
            <a:r>
              <a:rPr lang="de-DE" baseline="0" dirty="0"/>
              <a:t> der FMS, welche ich nachher namentlich im Laufe meiner Präsentation </a:t>
            </a:r>
            <a:r>
              <a:rPr lang="de-DE" baseline="0"/>
              <a:t>erwähnen werde.</a:t>
            </a:r>
            <a:endParaRPr lang="de-DE" dirty="0"/>
          </a:p>
        </p:txBody>
      </p:sp>
      <p:sp>
        <p:nvSpPr>
          <p:cNvPr id="4" name="Foliennummernplatzhalter 3"/>
          <p:cNvSpPr>
            <a:spLocks noGrp="1"/>
          </p:cNvSpPr>
          <p:nvPr>
            <p:ph type="sldNum" sz="quarter" idx="10"/>
          </p:nvPr>
        </p:nvSpPr>
        <p:spPr/>
        <p:txBody>
          <a:bodyPr/>
          <a:lstStyle/>
          <a:p>
            <a:fld id="{94060E91-1B6F-4FA6-9F2F-74B1F3156540}" type="slidenum">
              <a:rPr lang="de-CH" smtClean="0"/>
              <a:pPr/>
              <a:t>3</a:t>
            </a:fld>
            <a:endParaRPr lang="de-CH"/>
          </a:p>
        </p:txBody>
      </p:sp>
      <p:sp>
        <p:nvSpPr>
          <p:cNvPr id="5" name="Kopfzeilenplatzhalter 4">
            <a:extLst>
              <a:ext uri="{FF2B5EF4-FFF2-40B4-BE49-F238E27FC236}">
                <a16:creationId xmlns:a16="http://schemas.microsoft.com/office/drawing/2014/main" id="{2F63EBAE-F13D-80A8-140F-224C8DE1746C}"/>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3965726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102FB755-E670-493F-91FE-26D8D69D6B87}" type="slidenum">
              <a:rPr lang="de-CH" smtClean="0"/>
              <a:pPr/>
              <a:t>38</a:t>
            </a:fld>
            <a:endParaRPr lang="de-CH" dirty="0"/>
          </a:p>
        </p:txBody>
      </p:sp>
    </p:spTree>
    <p:extLst>
      <p:ext uri="{BB962C8B-B14F-4D97-AF65-F5344CB8AC3E}">
        <p14:creationId xmlns:p14="http://schemas.microsoft.com/office/powerpoint/2010/main" val="684279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40</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An der AP für die FMS werden die</a:t>
            </a:r>
            <a:r>
              <a:rPr lang="de-DE" baseline="0" dirty="0">
                <a:ea typeface="ＭＳ Ｐゴシック" pitchFamily="-112" charset="-128"/>
              </a:rPr>
              <a:t> Fächer Deutsch und Mathematik geprüft</a:t>
            </a:r>
          </a:p>
          <a:p>
            <a:pPr eaLnBrk="1" hangingPunct="1"/>
            <a:r>
              <a:rPr lang="de-DE" baseline="0" dirty="0">
                <a:ea typeface="ＭＳ Ｐゴシック" pitchFamily="-112" charset="-128"/>
              </a:rPr>
              <a:t>Sie werden in die PZ aufgenommen, wenn sie mindestens 8 Punkte an der AP haben.</a:t>
            </a:r>
          </a:p>
          <a:p>
            <a:pPr eaLnBrk="1" hangingPunct="1"/>
            <a:r>
              <a:rPr lang="de-DE" baseline="0" dirty="0">
                <a:ea typeface="ＭＳ Ｐゴシック" pitchFamily="-112" charset="-128"/>
              </a:rPr>
              <a:t>Wenn sie von der anmeldenden Sek Lehrperson für die FMS empfohlen werden, dann ist eine </a:t>
            </a:r>
            <a:r>
              <a:rPr lang="de-DE" baseline="0" dirty="0" err="1">
                <a:ea typeface="ＭＳ Ｐゴシック" pitchFamily="-112" charset="-128"/>
              </a:rPr>
              <a:t>Aufnhahme</a:t>
            </a:r>
            <a:r>
              <a:rPr lang="de-DE" baseline="0" dirty="0">
                <a:ea typeface="ＭＳ Ｐゴシック" pitchFamily="-112" charset="-128"/>
              </a:rPr>
              <a:t> auch durch einen Antrag des </a:t>
            </a:r>
            <a:r>
              <a:rPr lang="de-DE" baseline="0" dirty="0" err="1">
                <a:ea typeface="ＭＳ Ｐゴシック" pitchFamily="-112" charset="-128"/>
              </a:rPr>
              <a:t>Seklehrers</a:t>
            </a:r>
            <a:r>
              <a:rPr lang="de-DE" baseline="0" dirty="0">
                <a:ea typeface="ＭＳ Ｐゴシック" pitchFamily="-112" charset="-128"/>
              </a:rPr>
              <a:t> und einen Beschluss der Prüfungskonferenz möglich.</a:t>
            </a:r>
          </a:p>
          <a:p>
            <a:pPr eaLnBrk="1" hangingPunct="1"/>
            <a:r>
              <a:rPr lang="de-DE" dirty="0">
                <a:ea typeface="ＭＳ Ｐゴシック" pitchFamily="-112" charset="-128"/>
              </a:rPr>
              <a:t>Die PZ dauert </a:t>
            </a:r>
            <a:r>
              <a:rPr lang="de-DE" dirty="0" err="1">
                <a:ea typeface="ＭＳ Ｐゴシック" pitchFamily="-112" charset="-128"/>
              </a:rPr>
              <a:t>anschliessend</a:t>
            </a:r>
            <a:r>
              <a:rPr lang="de-DE" dirty="0">
                <a:ea typeface="ＭＳ Ｐゴシック" pitchFamily="-112" charset="-128"/>
              </a:rPr>
              <a:t> ein Semester, von</a:t>
            </a:r>
            <a:r>
              <a:rPr lang="de-DE" baseline="0" dirty="0">
                <a:ea typeface="ＭＳ Ｐゴシック" pitchFamily="-112" charset="-128"/>
              </a:rPr>
              <a:t> den Sommer – bis zu den Sportferien.</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C869A01F-AD3F-05EC-558A-1B509A5DABB4}"/>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2283285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0DB8523C-3F0D-AF56-B674-0306E225CE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2" charset="0"/>
                <a:ea typeface="MS PGothic" panose="020B0600070205080204" pitchFamily="34" charset="-128"/>
              </a:defRPr>
            </a:lvl1pPr>
            <a:lvl2pPr marL="738188" indent="-284163">
              <a:spcBef>
                <a:spcPct val="30000"/>
              </a:spcBef>
              <a:defRPr sz="1200">
                <a:solidFill>
                  <a:schemeClr val="tx1"/>
                </a:solidFill>
                <a:latin typeface="Times" pitchFamily="2" charset="0"/>
                <a:ea typeface="MS PGothic" panose="020B0600070205080204" pitchFamily="34" charset="-128"/>
              </a:defRPr>
            </a:lvl2pPr>
            <a:lvl3pPr marL="1136650" indent="-227013">
              <a:spcBef>
                <a:spcPct val="30000"/>
              </a:spcBef>
              <a:defRPr sz="1200">
                <a:solidFill>
                  <a:schemeClr val="tx1"/>
                </a:solidFill>
                <a:latin typeface="Times" pitchFamily="2" charset="0"/>
                <a:ea typeface="MS PGothic" panose="020B0600070205080204" pitchFamily="34" charset="-128"/>
              </a:defRPr>
            </a:lvl3pPr>
            <a:lvl4pPr marL="1590675" indent="-227013">
              <a:spcBef>
                <a:spcPct val="30000"/>
              </a:spcBef>
              <a:defRPr sz="1200">
                <a:solidFill>
                  <a:schemeClr val="tx1"/>
                </a:solidFill>
                <a:latin typeface="Times" pitchFamily="2" charset="0"/>
                <a:ea typeface="MS PGothic" panose="020B0600070205080204" pitchFamily="34" charset="-128"/>
              </a:defRPr>
            </a:lvl4pPr>
            <a:lvl5pPr marL="2046288" indent="-227013">
              <a:spcBef>
                <a:spcPct val="30000"/>
              </a:spcBef>
              <a:defRPr sz="1200">
                <a:solidFill>
                  <a:schemeClr val="tx1"/>
                </a:solidFill>
                <a:latin typeface="Times" pitchFamily="2" charset="0"/>
                <a:ea typeface="MS PGothic" panose="020B0600070205080204" pitchFamily="34" charset="-128"/>
              </a:defRPr>
            </a:lvl5pPr>
            <a:lvl6pPr marL="25034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6pPr>
            <a:lvl7pPr marL="29606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7pPr>
            <a:lvl8pPr marL="34178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8pPr>
            <a:lvl9pPr marL="38750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9pPr>
          </a:lstStyle>
          <a:p>
            <a:pPr>
              <a:spcBef>
                <a:spcPct val="0"/>
              </a:spcBef>
            </a:pPr>
            <a:fld id="{E8952CAB-E730-D142-995F-2CDFD76DFE89}" type="slidenum">
              <a:rPr lang="de-CH" altLang="de-DE" smtClean="0"/>
              <a:pPr>
                <a:spcBef>
                  <a:spcPct val="0"/>
                </a:spcBef>
              </a:pPr>
              <a:t>41</a:t>
            </a:fld>
            <a:endParaRPr lang="de-CH" altLang="de-DE"/>
          </a:p>
        </p:txBody>
      </p:sp>
      <p:sp>
        <p:nvSpPr>
          <p:cNvPr id="39939" name="Rectangle 2">
            <a:extLst>
              <a:ext uri="{FF2B5EF4-FFF2-40B4-BE49-F238E27FC236}">
                <a16:creationId xmlns:a16="http://schemas.microsoft.com/office/drawing/2014/main" id="{B36010AA-79A3-AA8B-347C-B3E44D88EE0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23E9E73-80E6-D899-00CE-360CE6D3B4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latin typeface="Times" pitchFamily="2" charset="0"/>
              </a:rPr>
              <a:t>D: gleiche Prüfung, aber unterschiedliche Masstäbe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42</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Wer sich auf</a:t>
            </a:r>
            <a:r>
              <a:rPr lang="de-DE" baseline="0" dirty="0">
                <a:ea typeface="ＭＳ Ｐゴシック" pitchFamily="-112" charset="-128"/>
              </a:rPr>
              <a:t> die AP vorbereiten möchte, der findet auf unserer Homepage unsere alten Aufnahmeprüfungen mit den Lösungen. Zu erwähnen ist hier für Doppelanmelder, dass für die FMS der Stoff der 3. Sek ebenfalls Prüfungsstoff ist.</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2F2D0013-EA82-6C9C-B303-11F5B3EF6EA8}"/>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8932585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43</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Wer sich auf</a:t>
            </a:r>
            <a:r>
              <a:rPr lang="de-DE" baseline="0" dirty="0">
                <a:ea typeface="ＭＳ Ｐゴシック" pitchFamily="-112" charset="-128"/>
              </a:rPr>
              <a:t> die AP vorbereiten möchte, der findet auf unserer Homepage unsere alten Aufnahmeprüfungen mit den Lösungen. Zu erwähnen ist hier für Doppelanmelder, dass für die FMS der Stoff der 3. Sek ebenfalls Prüfungsstoff ist.</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BC879FFC-F346-195F-8A40-A9D9FC83BB02}"/>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1724452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44</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Wer sich auf</a:t>
            </a:r>
            <a:r>
              <a:rPr lang="de-DE" baseline="0" dirty="0">
                <a:ea typeface="ＭＳ Ｐゴシック" pitchFamily="-112" charset="-128"/>
              </a:rPr>
              <a:t> die AP vorbereiten möchte, der findet auf unserer Homepage unsere alten Aufnahmeprüfungen mit den Lösungen. Zu erwähnen ist hier für Doppelanmelder, dass für die FMS der Stoff der 3. Sek ebenfalls Prüfungsstoff ist.</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D725D579-F033-38FB-5E6F-FA84570BDCA2}"/>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98347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45</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Wer sich auf</a:t>
            </a:r>
            <a:r>
              <a:rPr lang="de-DE" baseline="0" dirty="0">
                <a:ea typeface="ＭＳ Ｐゴシック" pitchFamily="-112" charset="-128"/>
              </a:rPr>
              <a:t> die AP vorbereiten möchte, der findet auf unserer Homepage unsere alten Aufnahmeprüfungen mit den Lösungen. Zu erwähnen ist hier für Doppelanmelder, dass für die FMS der Stoff der 3. Sek ebenfalls Prüfungsstoff ist.</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4415A38E-586B-70D8-DE63-8D446DE8E062}"/>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739698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46</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Wer sich auf</a:t>
            </a:r>
            <a:r>
              <a:rPr lang="de-DE" baseline="0" dirty="0">
                <a:ea typeface="ＭＳ Ｐゴシック" pitchFamily="-112" charset="-128"/>
              </a:rPr>
              <a:t> die AP vorbereiten möchte, der findet auf unserer Homepage unsere alten Aufnahmeprüfungen mit den Lösungen. Zu erwähnen ist hier für Doppelanmelder, dass für die FMS der Stoff der 3. Sek ebenfalls Prüfungsstoff ist.</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AE1ED54C-935B-9DEA-6305-22EE35D94C4D}"/>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7899836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47</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a:p>
            <a:pPr eaLnBrk="1" hangingPunct="1"/>
            <a:r>
              <a:rPr lang="de-DE" dirty="0">
                <a:ea typeface="ＭＳ Ｐゴシック" pitchFamily="-112" charset="-128"/>
              </a:rPr>
              <a:t>Wer sich auf</a:t>
            </a:r>
            <a:r>
              <a:rPr lang="de-DE" baseline="0" dirty="0">
                <a:ea typeface="ＭＳ Ｐゴシック" pitchFamily="-112" charset="-128"/>
              </a:rPr>
              <a:t> die AP vorbereiten möchte, der findet auf unserer Homepage unsere alten Aufnahmeprüfungen mit den Lösungen. Zu erwähnen ist hier für Doppelanmelder, dass für die FMS der Stoff der 3. Sek ebenfalls Prüfungsstoff ist.</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41B29C7D-2954-7E62-102D-FC7786DABFBA}"/>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7043434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48</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706F2EDC-5639-4C46-CAF2-FEB2FFAE5D23}"/>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485468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In einem zweiten Teil werden Sie Gelegenheit haben, individuelle</a:t>
            </a:r>
            <a:r>
              <a:rPr lang="de-DE" baseline="0" dirty="0"/>
              <a:t> Fragen mit uns zu besprechen, es freut mich, dass wir dabei von Frau Raymond Müller vom Berufsinformationszentrum unterstützt werden. Sie ist die Expertin bei Fragen zu weiterführenden Bildungsinstitutionen, wie zum Beispiel Fachhochschulen.(klick)</a:t>
            </a:r>
          </a:p>
        </p:txBody>
      </p:sp>
      <p:sp>
        <p:nvSpPr>
          <p:cNvPr id="4" name="Foliennummernplatzhalter 3"/>
          <p:cNvSpPr>
            <a:spLocks noGrp="1"/>
          </p:cNvSpPr>
          <p:nvPr>
            <p:ph type="sldNum" sz="quarter" idx="10"/>
          </p:nvPr>
        </p:nvSpPr>
        <p:spPr/>
        <p:txBody>
          <a:bodyPr/>
          <a:lstStyle/>
          <a:p>
            <a:fld id="{94060E91-1B6F-4FA6-9F2F-74B1F3156540}" type="slidenum">
              <a:rPr lang="de-CH" smtClean="0"/>
              <a:pPr/>
              <a:t>4</a:t>
            </a:fld>
            <a:endParaRPr lang="de-CH"/>
          </a:p>
        </p:txBody>
      </p:sp>
      <p:sp>
        <p:nvSpPr>
          <p:cNvPr id="5" name="Kopfzeilenplatzhalter 4">
            <a:extLst>
              <a:ext uri="{FF2B5EF4-FFF2-40B4-BE49-F238E27FC236}">
                <a16:creationId xmlns:a16="http://schemas.microsoft.com/office/drawing/2014/main" id="{1A9B2DE3-7821-4310-B43B-02103457493B}"/>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728386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F1DE5127-F66A-8644-A293-A0909D126B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1700">
              <a:defRPr sz="1400" b="1">
                <a:solidFill>
                  <a:schemeClr val="tx1"/>
                </a:solidFill>
                <a:latin typeface="Tahoma" panose="020B0604030504040204" pitchFamily="34" charset="0"/>
                <a:ea typeface="ＭＳ Ｐゴシック" panose="020B0600070205080204" pitchFamily="34" charset="-128"/>
              </a:defRPr>
            </a:lvl1pPr>
            <a:lvl2pPr marL="742950" indent="-285750" defTabSz="901700">
              <a:defRPr sz="1400" b="1">
                <a:solidFill>
                  <a:schemeClr val="tx1"/>
                </a:solidFill>
                <a:latin typeface="Tahoma" panose="020B0604030504040204" pitchFamily="34" charset="0"/>
                <a:ea typeface="ＭＳ Ｐゴシック" panose="020B0600070205080204" pitchFamily="34" charset="-128"/>
              </a:defRPr>
            </a:lvl2pPr>
            <a:lvl3pPr marL="1143000" indent="-228600" defTabSz="901700">
              <a:defRPr sz="1400" b="1">
                <a:solidFill>
                  <a:schemeClr val="tx1"/>
                </a:solidFill>
                <a:latin typeface="Tahoma" panose="020B0604030504040204" pitchFamily="34" charset="0"/>
                <a:ea typeface="ＭＳ Ｐゴシック" panose="020B0600070205080204" pitchFamily="34" charset="-128"/>
              </a:defRPr>
            </a:lvl3pPr>
            <a:lvl4pPr marL="1600200" indent="-228600" defTabSz="901700">
              <a:defRPr sz="1400" b="1">
                <a:solidFill>
                  <a:schemeClr val="tx1"/>
                </a:solidFill>
                <a:latin typeface="Tahoma" panose="020B0604030504040204" pitchFamily="34" charset="0"/>
                <a:ea typeface="ＭＳ Ｐゴシック" panose="020B0600070205080204" pitchFamily="34" charset="-128"/>
              </a:defRPr>
            </a:lvl4pPr>
            <a:lvl5pPr marL="2057400" indent="-228600" defTabSz="901700">
              <a:defRPr sz="1400" b="1">
                <a:solidFill>
                  <a:schemeClr val="tx1"/>
                </a:solidFill>
                <a:latin typeface="Tahoma" panose="020B0604030504040204" pitchFamily="34" charset="0"/>
                <a:ea typeface="ＭＳ Ｐゴシック" panose="020B0600070205080204" pitchFamily="34" charset="-128"/>
              </a:defRPr>
            </a:lvl5pPr>
            <a:lvl6pPr marL="2514600" indent="-228600" defTabSz="9017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6pPr>
            <a:lvl7pPr marL="2971800" indent="-228600" defTabSz="9017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7pPr>
            <a:lvl8pPr marL="3429000" indent="-228600" defTabSz="9017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8pPr>
            <a:lvl9pPr marL="3886200" indent="-228600" defTabSz="9017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9pPr>
          </a:lstStyle>
          <a:p>
            <a:fld id="{1A8915AE-1372-5846-B753-FE3FB6B955A2}" type="slidenum">
              <a:rPr lang="de-CH" altLang="de-DE" sz="1200" b="0" smtClean="0">
                <a:latin typeface="Times" pitchFamily="2" charset="0"/>
              </a:rPr>
              <a:pPr/>
              <a:t>49</a:t>
            </a:fld>
            <a:endParaRPr lang="de-CH" altLang="de-DE" sz="1200" b="0">
              <a:latin typeface="Times" pitchFamily="2" charset="0"/>
            </a:endParaRPr>
          </a:p>
        </p:txBody>
      </p:sp>
      <p:sp>
        <p:nvSpPr>
          <p:cNvPr id="34818" name="Rectangle 2">
            <a:extLst>
              <a:ext uri="{FF2B5EF4-FFF2-40B4-BE49-F238E27FC236}">
                <a16:creationId xmlns:a16="http://schemas.microsoft.com/office/drawing/2014/main" id="{53F0615B-0C92-8947-9B4C-2C8558933096}"/>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F800BE71-A2D9-3849-9B7D-2B1C5428FF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Times" pitchFamily="2" charset="0"/>
              <a:ea typeface="ＭＳ Ｐゴシック" panose="020B0600070205080204" pitchFamily="34" charset="-128"/>
            </a:endParaRPr>
          </a:p>
        </p:txBody>
      </p:sp>
      <p:sp>
        <p:nvSpPr>
          <p:cNvPr id="2" name="Kopfzeilenplatzhalter 1">
            <a:extLst>
              <a:ext uri="{FF2B5EF4-FFF2-40B4-BE49-F238E27FC236}">
                <a16:creationId xmlns:a16="http://schemas.microsoft.com/office/drawing/2014/main" id="{7C1DFA9C-328A-87B3-2FCF-430BCCCFCFF1}"/>
              </a:ext>
            </a:extLst>
          </p:cNvPr>
          <p:cNvSpPr>
            <a:spLocks noGrp="1"/>
          </p:cNvSpPr>
          <p:nvPr>
            <p:ph type="hdr" sz="quarter"/>
          </p:nvPr>
        </p:nvSpPr>
        <p:spPr/>
        <p:txBody>
          <a:bodyPr/>
          <a:lstStyle/>
          <a:p>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F4BF114F-373B-2042-B82C-A24F8625EBAE}" type="slidenum">
              <a:rPr lang="de-DE" smtClean="0"/>
              <a:t>50</a:t>
            </a:fld>
            <a:endParaRPr lang="de-DE"/>
          </a:p>
        </p:txBody>
      </p:sp>
    </p:spTree>
    <p:extLst>
      <p:ext uri="{BB962C8B-B14F-4D97-AF65-F5344CB8AC3E}">
        <p14:creationId xmlns:p14="http://schemas.microsoft.com/office/powerpoint/2010/main" val="39453125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51</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55F89ED5-8753-31B7-84F7-47D0BDF50396}"/>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0363914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52</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137FB8DF-096C-6618-F63D-EC905E628227}"/>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0465670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3824356" y="10253217"/>
            <a:ext cx="2926114" cy="540280"/>
          </a:xfrm>
          <a:prstGeom prst="rect">
            <a:avLst/>
          </a:prstGeom>
          <a:noFill/>
          <a:ln w="9525">
            <a:noFill/>
            <a:miter lim="800000"/>
            <a:headEnd/>
            <a:tailEnd/>
          </a:ln>
        </p:spPr>
        <p:txBody>
          <a:bodyPr lIns="91567" tIns="45783" rIns="91567" bIns="45783" anchor="b"/>
          <a:lstStyle/>
          <a:p>
            <a:pPr algn="r" defTabSz="914984"/>
            <a:fld id="{06364C91-1B00-441B-ACD1-A5A5753545B8}" type="slidenum">
              <a:rPr lang="de-DE" sz="1200"/>
              <a:pPr algn="r" defTabSz="914984"/>
              <a:t>53</a:t>
            </a:fld>
            <a:endParaRPr lang="de-DE" sz="1200"/>
          </a:p>
        </p:txBody>
      </p:sp>
      <p:sp>
        <p:nvSpPr>
          <p:cNvPr id="16387" name="Rectangle 2"/>
          <p:cNvSpPr>
            <a:spLocks noGrp="1" noRot="1" noChangeAspect="1" noChangeArrowheads="1" noTextEdit="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de-DE" baseline="0" dirty="0">
                <a:ea typeface="ＭＳ Ｐゴシック" charset="-128"/>
              </a:rPr>
              <a:t>Ich möchte noch auf das Angebot des Berufsinformationszentrum hinweisen. Sie sehen hier die Themen und Fragestellungen, die bei einer Beratung behandelt werden (klick)</a:t>
            </a:r>
          </a:p>
        </p:txBody>
      </p:sp>
      <p:sp>
        <p:nvSpPr>
          <p:cNvPr id="2" name="Kopfzeilenplatzhalter 1">
            <a:extLst>
              <a:ext uri="{FF2B5EF4-FFF2-40B4-BE49-F238E27FC236}">
                <a16:creationId xmlns:a16="http://schemas.microsoft.com/office/drawing/2014/main" id="{34284FE7-2CFB-BAC6-8D82-A6A3D8364E0D}"/>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3567258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3824356" y="10253217"/>
            <a:ext cx="2926114" cy="540280"/>
          </a:xfrm>
          <a:prstGeom prst="rect">
            <a:avLst/>
          </a:prstGeom>
          <a:noFill/>
          <a:ln w="9525">
            <a:noFill/>
            <a:miter lim="800000"/>
            <a:headEnd/>
            <a:tailEnd/>
          </a:ln>
        </p:spPr>
        <p:txBody>
          <a:bodyPr lIns="91567" tIns="45783" rIns="91567" bIns="45783" anchor="b"/>
          <a:lstStyle/>
          <a:p>
            <a:pPr algn="r" defTabSz="914984"/>
            <a:fld id="{06364C91-1B00-441B-ACD1-A5A5753545B8}" type="slidenum">
              <a:rPr lang="de-DE" sz="1200"/>
              <a:pPr algn="r" defTabSz="914984"/>
              <a:t>54</a:t>
            </a:fld>
            <a:endParaRPr lang="de-DE" sz="1200"/>
          </a:p>
        </p:txBody>
      </p:sp>
      <p:sp>
        <p:nvSpPr>
          <p:cNvPr id="16387" name="Rectangle 2"/>
          <p:cNvSpPr>
            <a:spLocks noGrp="1" noRot="1" noChangeAspect="1" noChangeArrowheads="1" noTextEdit="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de-DE" baseline="0" dirty="0">
                <a:ea typeface="ＭＳ Ｐゴシック" charset="-128"/>
              </a:rPr>
              <a:t>Sie  können das Angebot während den Öffnungszeiten ohne Anmeldung nutzen, (klick)</a:t>
            </a:r>
          </a:p>
        </p:txBody>
      </p:sp>
      <p:sp>
        <p:nvSpPr>
          <p:cNvPr id="2" name="Kopfzeilenplatzhalter 1">
            <a:extLst>
              <a:ext uri="{FF2B5EF4-FFF2-40B4-BE49-F238E27FC236}">
                <a16:creationId xmlns:a16="http://schemas.microsoft.com/office/drawing/2014/main" id="{839B237E-89A2-C627-26B5-0AC9899EB018}"/>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28727597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3824356" y="10253217"/>
            <a:ext cx="2926114" cy="540280"/>
          </a:xfrm>
          <a:prstGeom prst="rect">
            <a:avLst/>
          </a:prstGeom>
          <a:noFill/>
          <a:ln w="9525">
            <a:noFill/>
            <a:miter lim="800000"/>
            <a:headEnd/>
            <a:tailEnd/>
          </a:ln>
        </p:spPr>
        <p:txBody>
          <a:bodyPr lIns="91567" tIns="45783" rIns="91567" bIns="45783" anchor="b"/>
          <a:lstStyle/>
          <a:p>
            <a:pPr algn="r" defTabSz="914984"/>
            <a:fld id="{06364C91-1B00-441B-ACD1-A5A5753545B8}" type="slidenum">
              <a:rPr lang="de-DE" sz="1200"/>
              <a:pPr algn="r" defTabSz="914984"/>
              <a:t>55</a:t>
            </a:fld>
            <a:endParaRPr lang="de-DE" sz="1200"/>
          </a:p>
        </p:txBody>
      </p:sp>
      <p:sp>
        <p:nvSpPr>
          <p:cNvPr id="16387" name="Rectangle 2"/>
          <p:cNvSpPr>
            <a:spLocks noGrp="1" noRot="1" noChangeAspect="1" noChangeArrowheads="1" noTextEdit="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de-DE" baseline="0" dirty="0">
                <a:ea typeface="ＭＳ Ｐゴシック" charset="-128"/>
              </a:rPr>
              <a:t>Das </a:t>
            </a:r>
            <a:r>
              <a:rPr lang="de-DE" baseline="0" dirty="0" err="1">
                <a:ea typeface="ＭＳ Ｐゴシック" charset="-128"/>
              </a:rPr>
              <a:t>Biz</a:t>
            </a:r>
            <a:r>
              <a:rPr lang="de-DE" baseline="0" dirty="0">
                <a:ea typeface="ＭＳ Ｐゴシック" charset="-128"/>
              </a:rPr>
              <a:t> ist auf dem Herrenacker zu finden, wenn sie dazu genaueres Wissen wollen, nutzen Sie die Möglichkeit, im Anschluss Frau </a:t>
            </a:r>
            <a:r>
              <a:rPr lang="de-DE" baseline="0" dirty="0" err="1">
                <a:ea typeface="ＭＳ Ｐゴシック" charset="-128"/>
              </a:rPr>
              <a:t>Wipf</a:t>
            </a:r>
            <a:r>
              <a:rPr lang="de-DE" baseline="0" dirty="0">
                <a:ea typeface="ＭＳ Ｐゴシック" charset="-128"/>
              </a:rPr>
              <a:t> direkt zu fragen.</a:t>
            </a:r>
          </a:p>
        </p:txBody>
      </p:sp>
      <p:sp>
        <p:nvSpPr>
          <p:cNvPr id="2" name="Kopfzeilenplatzhalter 1">
            <a:extLst>
              <a:ext uri="{FF2B5EF4-FFF2-40B4-BE49-F238E27FC236}">
                <a16:creationId xmlns:a16="http://schemas.microsoft.com/office/drawing/2014/main" id="{6168E1B1-6E81-CD7C-86B9-1374C1F9DAEF}"/>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972551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A5421-EF66-6014-9E14-EEDAC3E94BB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B96C2E9-0178-F173-2590-33B7D598DC5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677CC96-35B8-F3DF-DE59-00AB6102BCE4}"/>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3CEEA0B-E1E6-1263-A912-4A164BFDD551}"/>
              </a:ext>
            </a:extLst>
          </p:cNvPr>
          <p:cNvSpPr>
            <a:spLocks noGrp="1"/>
          </p:cNvSpPr>
          <p:nvPr>
            <p:ph type="sldNum" sz="quarter" idx="5"/>
          </p:nvPr>
        </p:nvSpPr>
        <p:spPr/>
        <p:txBody>
          <a:bodyPr/>
          <a:lstStyle/>
          <a:p>
            <a:fld id="{F4BF114F-373B-2042-B82C-A24F8625EBAE}" type="slidenum">
              <a:rPr lang="de-DE" smtClean="0"/>
              <a:t>56</a:t>
            </a:fld>
            <a:endParaRPr lang="de-DE"/>
          </a:p>
        </p:txBody>
      </p:sp>
    </p:spTree>
    <p:extLst>
      <p:ext uri="{BB962C8B-B14F-4D97-AF65-F5344CB8AC3E}">
        <p14:creationId xmlns:p14="http://schemas.microsoft.com/office/powerpoint/2010/main" val="2823224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57</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de-DE" dirty="0">
                <a:ea typeface="ＭＳ Ｐゴシック" pitchFamily="-112" charset="-128"/>
              </a:rPr>
              <a:t>Viele Informationen</a:t>
            </a:r>
            <a:r>
              <a:rPr lang="de-DE" baseline="0" dirty="0">
                <a:ea typeface="ＭＳ Ｐゴシック" pitchFamily="-112" charset="-128"/>
              </a:rPr>
              <a:t> sind auch auf unserer Homepage </a:t>
            </a:r>
            <a:r>
              <a:rPr lang="de-DE" baseline="0" dirty="0" err="1">
                <a:ea typeface="ＭＳ Ｐゴシック" pitchFamily="-112" charset="-128"/>
              </a:rPr>
              <a:t>www.kanti.sh.ch</a:t>
            </a:r>
            <a:r>
              <a:rPr lang="de-DE" baseline="0" dirty="0">
                <a:ea typeface="ＭＳ Ｐゴシック" pitchFamily="-112" charset="-128"/>
              </a:rPr>
              <a:t> zu finden, unter anderem auch diese Präsentation (klick)</a:t>
            </a:r>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D9F52169-F246-05CC-C8A3-6EF078CF4484}"/>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40624284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Bevor wir mit dem zweiten Teil beginnen möchte ich Ihnen</a:t>
            </a:r>
            <a:r>
              <a:rPr lang="de-DE" baseline="0" dirty="0"/>
              <a:t> kurz Gelegenheit geben, Fragen von allgemeinem Interesse gleich im Plenum zu stellen, </a:t>
            </a:r>
            <a:endParaRPr lang="de-DE" dirty="0"/>
          </a:p>
          <a:p>
            <a:r>
              <a:rPr lang="de-DE" dirty="0" err="1"/>
              <a:t>Anschliessend</a:t>
            </a:r>
            <a:r>
              <a:rPr lang="de-DE" dirty="0"/>
              <a:t> haben sie während rund einer halben Stunde Gelegenheit</a:t>
            </a:r>
            <a:r>
              <a:rPr lang="de-DE" baseline="0" dirty="0"/>
              <a:t> den Schülerinnen und Schülern, Herr Raymond Müller vom BIZ oder mir direkte Fragen zu stellen und sie finden an der Seite aufgelegt Informationsbroschüren zur FMS und MS und einen Flyer mit den anstehenden Terminen. </a:t>
            </a:r>
          </a:p>
          <a:p>
            <a:r>
              <a:rPr lang="de-DE" baseline="0" dirty="0"/>
              <a:t>Ich bedanke mich für Ihr Interesse und hoffe, dass wir Sie, liebe Sekundarschülerinnen und Schüler beim spannenden aber eben auch sehr anspruchsvollen Prozess der Berufsfindung etwas unterstützen konnten.</a:t>
            </a:r>
          </a:p>
          <a:p>
            <a:r>
              <a:rPr lang="de-DE" dirty="0"/>
              <a:t>Besten Dank für Ihr Kommen.</a:t>
            </a:r>
          </a:p>
        </p:txBody>
      </p:sp>
      <p:sp>
        <p:nvSpPr>
          <p:cNvPr id="4" name="Foliennummernplatzhalter 3"/>
          <p:cNvSpPr>
            <a:spLocks noGrp="1"/>
          </p:cNvSpPr>
          <p:nvPr>
            <p:ph type="sldNum" sz="quarter" idx="10"/>
          </p:nvPr>
        </p:nvSpPr>
        <p:spPr/>
        <p:txBody>
          <a:bodyPr/>
          <a:lstStyle/>
          <a:p>
            <a:fld id="{94060E91-1B6F-4FA6-9F2F-74B1F3156540}" type="slidenum">
              <a:rPr lang="de-CH" smtClean="0"/>
              <a:pPr/>
              <a:t>58</a:t>
            </a:fld>
            <a:endParaRPr lang="de-CH"/>
          </a:p>
        </p:txBody>
      </p:sp>
      <p:sp>
        <p:nvSpPr>
          <p:cNvPr id="5" name="Kopfzeilenplatzhalter 4">
            <a:extLst>
              <a:ext uri="{FF2B5EF4-FFF2-40B4-BE49-F238E27FC236}">
                <a16:creationId xmlns:a16="http://schemas.microsoft.com/office/drawing/2014/main" id="{C47A93FE-C625-F24A-ECB8-2DA1EA8582E9}"/>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72838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Kopfzeilenplatzhalter 3"/>
          <p:cNvSpPr>
            <a:spLocks noGrp="1"/>
          </p:cNvSpPr>
          <p:nvPr>
            <p:ph type="hdr" sz="quarter"/>
          </p:nvPr>
        </p:nvSpPr>
        <p:spPr/>
        <p:txBody>
          <a:bodyPr/>
          <a:lstStyle/>
          <a:p>
            <a:endParaRPr lang="de-DE"/>
          </a:p>
        </p:txBody>
      </p:sp>
      <p:sp>
        <p:nvSpPr>
          <p:cNvPr id="5" name="Foliennummernplatzhalter 4"/>
          <p:cNvSpPr>
            <a:spLocks noGrp="1"/>
          </p:cNvSpPr>
          <p:nvPr>
            <p:ph type="sldNum" sz="quarter" idx="5"/>
          </p:nvPr>
        </p:nvSpPr>
        <p:spPr/>
        <p:txBody>
          <a:bodyPr/>
          <a:lstStyle/>
          <a:p>
            <a:fld id="{F4BF114F-373B-2042-B82C-A24F8625EBAE}" type="slidenum">
              <a:rPr lang="de-DE" smtClean="0"/>
              <a:t>5</a:t>
            </a:fld>
            <a:endParaRPr lang="de-DE"/>
          </a:p>
        </p:txBody>
      </p:sp>
    </p:spTree>
    <p:extLst>
      <p:ext uri="{BB962C8B-B14F-4D97-AF65-F5344CB8AC3E}">
        <p14:creationId xmlns:p14="http://schemas.microsoft.com/office/powerpoint/2010/main" val="26485467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pitchFamily="-112" charset="-128"/>
              </a:defRPr>
            </a:lvl1pPr>
            <a:lvl2pPr marL="742950" indent="-285750">
              <a:defRPr sz="2400">
                <a:solidFill>
                  <a:schemeClr val="tx1"/>
                </a:solidFill>
                <a:latin typeface="Arial" charset="0"/>
                <a:ea typeface="ＭＳ Ｐゴシック" pitchFamily="-112" charset="-128"/>
              </a:defRPr>
            </a:lvl2pPr>
            <a:lvl3pPr marL="1143000" indent="-228600">
              <a:defRPr sz="2400">
                <a:solidFill>
                  <a:schemeClr val="tx1"/>
                </a:solidFill>
                <a:latin typeface="Arial" charset="0"/>
                <a:ea typeface="ＭＳ Ｐゴシック" pitchFamily="-112" charset="-128"/>
              </a:defRPr>
            </a:lvl3pPr>
            <a:lvl4pPr marL="1600200" indent="-228600">
              <a:defRPr sz="2400">
                <a:solidFill>
                  <a:schemeClr val="tx1"/>
                </a:solidFill>
                <a:latin typeface="Arial" charset="0"/>
                <a:ea typeface="ＭＳ Ｐゴシック" pitchFamily="-112" charset="-128"/>
              </a:defRPr>
            </a:lvl4pPr>
            <a:lvl5pPr marL="2057400" indent="-228600">
              <a:defRPr sz="2400">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12" charset="-128"/>
              </a:defRPr>
            </a:lvl9pPr>
          </a:lstStyle>
          <a:p>
            <a:fld id="{7BAE0AA3-6DA0-460B-8EB4-88F1428DC5B6}" type="slidenum">
              <a:rPr lang="de-DE" sz="1200" smtClean="0">
                <a:solidFill>
                  <a:srgbClr val="000000"/>
                </a:solidFill>
              </a:rPr>
              <a:pPr/>
              <a:t>59</a:t>
            </a:fld>
            <a:endParaRPr lang="de-DE" sz="1200">
              <a:solidFill>
                <a:srgbClr val="000000"/>
              </a:solidFill>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de-DE" dirty="0">
              <a:ea typeface="ＭＳ Ｐゴシック" pitchFamily="-112" charset="-128"/>
            </a:endParaRPr>
          </a:p>
        </p:txBody>
      </p:sp>
      <p:sp>
        <p:nvSpPr>
          <p:cNvPr id="2" name="Kopfzeilenplatzhalter 1">
            <a:extLst>
              <a:ext uri="{FF2B5EF4-FFF2-40B4-BE49-F238E27FC236}">
                <a16:creationId xmlns:a16="http://schemas.microsoft.com/office/drawing/2014/main" id="{7C20F692-C3E4-F09F-9311-CC91BB7A4E9D}"/>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9558353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Kopfzeilenplatzhalter 3"/>
          <p:cNvSpPr>
            <a:spLocks noGrp="1"/>
          </p:cNvSpPr>
          <p:nvPr>
            <p:ph type="hdr" sz="quarter"/>
          </p:nvPr>
        </p:nvSpPr>
        <p:spPr/>
        <p:txBody>
          <a:bodyPr/>
          <a:lstStyle/>
          <a:p>
            <a:endParaRPr lang="de-DE"/>
          </a:p>
        </p:txBody>
      </p:sp>
      <p:sp>
        <p:nvSpPr>
          <p:cNvPr id="5" name="Foliennummernplatzhalter 4"/>
          <p:cNvSpPr>
            <a:spLocks noGrp="1"/>
          </p:cNvSpPr>
          <p:nvPr>
            <p:ph type="sldNum" sz="quarter" idx="5"/>
          </p:nvPr>
        </p:nvSpPr>
        <p:spPr/>
        <p:txBody>
          <a:bodyPr/>
          <a:lstStyle/>
          <a:p>
            <a:fld id="{F4BF114F-373B-2042-B82C-A24F8625EBAE}" type="slidenum">
              <a:rPr lang="de-DE" smtClean="0"/>
              <a:t>60</a:t>
            </a:fld>
            <a:endParaRPr lang="de-DE"/>
          </a:p>
        </p:txBody>
      </p:sp>
    </p:spTree>
    <p:extLst>
      <p:ext uri="{BB962C8B-B14F-4D97-AF65-F5344CB8AC3E}">
        <p14:creationId xmlns:p14="http://schemas.microsoft.com/office/powerpoint/2010/main" val="2669554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Kopfzeilenplatzhalter 3"/>
          <p:cNvSpPr>
            <a:spLocks noGrp="1"/>
          </p:cNvSpPr>
          <p:nvPr>
            <p:ph type="hdr" sz="quarter"/>
          </p:nvPr>
        </p:nvSpPr>
        <p:spPr/>
        <p:txBody>
          <a:bodyPr/>
          <a:lstStyle/>
          <a:p>
            <a:endParaRPr lang="de-DE"/>
          </a:p>
        </p:txBody>
      </p:sp>
      <p:sp>
        <p:nvSpPr>
          <p:cNvPr id="5" name="Foliennummernplatzhalter 4"/>
          <p:cNvSpPr>
            <a:spLocks noGrp="1"/>
          </p:cNvSpPr>
          <p:nvPr>
            <p:ph type="sldNum" sz="quarter" idx="5"/>
          </p:nvPr>
        </p:nvSpPr>
        <p:spPr/>
        <p:txBody>
          <a:bodyPr/>
          <a:lstStyle/>
          <a:p>
            <a:fld id="{F4BF114F-373B-2042-B82C-A24F8625EBAE}" type="slidenum">
              <a:rPr lang="de-DE" smtClean="0"/>
              <a:t>6</a:t>
            </a:fld>
            <a:endParaRPr lang="de-DE"/>
          </a:p>
        </p:txBody>
      </p:sp>
    </p:spTree>
    <p:extLst>
      <p:ext uri="{BB962C8B-B14F-4D97-AF65-F5344CB8AC3E}">
        <p14:creationId xmlns:p14="http://schemas.microsoft.com/office/powerpoint/2010/main" val="1518132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A32A2055-BEEE-F7DF-D30B-2353F70CFB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2" charset="0"/>
                <a:ea typeface="MS PGothic" panose="020B0600070205080204" pitchFamily="34" charset="-128"/>
              </a:defRPr>
            </a:lvl1pPr>
            <a:lvl2pPr marL="738188" indent="-284163">
              <a:spcBef>
                <a:spcPct val="30000"/>
              </a:spcBef>
              <a:defRPr sz="1200">
                <a:solidFill>
                  <a:schemeClr val="tx1"/>
                </a:solidFill>
                <a:latin typeface="Times" pitchFamily="2" charset="0"/>
                <a:ea typeface="MS PGothic" panose="020B0600070205080204" pitchFamily="34" charset="-128"/>
              </a:defRPr>
            </a:lvl2pPr>
            <a:lvl3pPr marL="1136650" indent="-227013">
              <a:spcBef>
                <a:spcPct val="30000"/>
              </a:spcBef>
              <a:defRPr sz="1200">
                <a:solidFill>
                  <a:schemeClr val="tx1"/>
                </a:solidFill>
                <a:latin typeface="Times" pitchFamily="2" charset="0"/>
                <a:ea typeface="MS PGothic" panose="020B0600070205080204" pitchFamily="34" charset="-128"/>
              </a:defRPr>
            </a:lvl3pPr>
            <a:lvl4pPr marL="1590675" indent="-227013">
              <a:spcBef>
                <a:spcPct val="30000"/>
              </a:spcBef>
              <a:defRPr sz="1200">
                <a:solidFill>
                  <a:schemeClr val="tx1"/>
                </a:solidFill>
                <a:latin typeface="Times" pitchFamily="2" charset="0"/>
                <a:ea typeface="MS PGothic" panose="020B0600070205080204" pitchFamily="34" charset="-128"/>
              </a:defRPr>
            </a:lvl4pPr>
            <a:lvl5pPr marL="2046288" indent="-227013">
              <a:spcBef>
                <a:spcPct val="30000"/>
              </a:spcBef>
              <a:defRPr sz="1200">
                <a:solidFill>
                  <a:schemeClr val="tx1"/>
                </a:solidFill>
                <a:latin typeface="Times" pitchFamily="2" charset="0"/>
                <a:ea typeface="MS PGothic" panose="020B0600070205080204" pitchFamily="34" charset="-128"/>
              </a:defRPr>
            </a:lvl5pPr>
            <a:lvl6pPr marL="25034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6pPr>
            <a:lvl7pPr marL="29606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7pPr>
            <a:lvl8pPr marL="34178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8pPr>
            <a:lvl9pPr marL="3875088" indent="-227013"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9pPr>
          </a:lstStyle>
          <a:p>
            <a:pPr>
              <a:spcBef>
                <a:spcPct val="0"/>
              </a:spcBef>
            </a:pPr>
            <a:fld id="{AA38099C-EEB7-A748-A487-D947A7ADCE59}" type="slidenum">
              <a:rPr lang="de-CH" altLang="de-DE" smtClean="0"/>
              <a:pPr>
                <a:spcBef>
                  <a:spcPct val="0"/>
                </a:spcBef>
              </a:pPr>
              <a:t>7</a:t>
            </a:fld>
            <a:endParaRPr lang="de-CH" altLang="de-DE"/>
          </a:p>
        </p:txBody>
      </p:sp>
      <p:sp>
        <p:nvSpPr>
          <p:cNvPr id="11267" name="Rectangle 2">
            <a:extLst>
              <a:ext uri="{FF2B5EF4-FFF2-40B4-BE49-F238E27FC236}">
                <a16:creationId xmlns:a16="http://schemas.microsoft.com/office/drawing/2014/main" id="{446D0C08-F75D-BD10-0B9B-E8B297CEF6AD}"/>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018D9AD3-39AB-CAFD-41EE-6B505B2B85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CH" altLang="de-DE">
                <a:latin typeface="TheSansOsF Light" pitchFamily="34" charset="0"/>
              </a:rPr>
              <a:t>Voraussetzungen für das Gymnasium/FMS: </a:t>
            </a:r>
          </a:p>
          <a:p>
            <a:endParaRPr lang="de-CH" altLang="de-DE">
              <a:latin typeface="TheSansOsF Light" pitchFamily="34" charset="0"/>
            </a:endParaRPr>
          </a:p>
          <a:p>
            <a:r>
              <a:rPr lang="de-CH" altLang="de-DE">
                <a:latin typeface="TheSansOsF Light" pitchFamily="34" charset="0"/>
              </a:rPr>
              <a:t>a) Geistige Neugier / Freude am Lernen </a:t>
            </a:r>
          </a:p>
          <a:p>
            <a:endParaRPr lang="de-CH" altLang="de-DE">
              <a:latin typeface="TheSansOsF Light" pitchFamily="34" charset="0"/>
            </a:endParaRPr>
          </a:p>
          <a:p>
            <a:r>
              <a:rPr lang="de-CH" altLang="de-DE">
                <a:latin typeface="TheSansOsF Light" pitchFamily="34" charset="0"/>
              </a:rPr>
              <a:t>b) Gute schulische Leistungen</a:t>
            </a:r>
          </a:p>
          <a:p>
            <a:pPr eaLnBrk="1" hangingPunct="1"/>
            <a:endParaRPr lang="de-DE" altLang="de-DE">
              <a:latin typeface="Times" pitchFamily="2"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a:extLst>
              <a:ext uri="{FF2B5EF4-FFF2-40B4-BE49-F238E27FC236}">
                <a16:creationId xmlns:a16="http://schemas.microsoft.com/office/drawing/2014/main" id="{FF8F72A9-6F77-46A7-4CE6-CD934EC9C2E2}"/>
              </a:ext>
            </a:extLst>
          </p:cNvPr>
          <p:cNvSpPr>
            <a:spLocks noGrp="1" noRot="1" noChangeAspect="1" noChangeArrowheads="1" noTextEdit="1"/>
          </p:cNvSpPr>
          <p:nvPr>
            <p:ph type="sldImg"/>
          </p:nvPr>
        </p:nvSpPr>
        <p:spPr>
          <a:ln/>
        </p:spPr>
      </p:sp>
      <p:sp>
        <p:nvSpPr>
          <p:cNvPr id="13315" name="Notizenplatzhalter 2">
            <a:extLst>
              <a:ext uri="{FF2B5EF4-FFF2-40B4-BE49-F238E27FC236}">
                <a16:creationId xmlns:a16="http://schemas.microsoft.com/office/drawing/2014/main" id="{270706FC-A336-7A8B-B8F5-A0D72A18A1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Times" pitchFamily="2" charset="0"/>
            </a:endParaRPr>
          </a:p>
        </p:txBody>
      </p:sp>
      <p:sp>
        <p:nvSpPr>
          <p:cNvPr id="13316" name="Foliennummernplatzhalter 3">
            <a:extLst>
              <a:ext uri="{FF2B5EF4-FFF2-40B4-BE49-F238E27FC236}">
                <a16:creationId xmlns:a16="http://schemas.microsoft.com/office/drawing/2014/main" id="{C8B6ACEE-7AAC-C99F-7A14-2EADDE4803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fld id="{F32EB11E-BEFC-BE42-9CFE-584A54F754DC}" type="slidenum">
              <a:rPr lang="de-CH" altLang="de-DE" sz="1200" b="0" smtClean="0">
                <a:latin typeface="Times" pitchFamily="2" charset="0"/>
              </a:rPr>
              <a:pPr/>
              <a:t>8</a:t>
            </a:fld>
            <a:endParaRPr lang="de-CH" altLang="de-DE" sz="1200" b="0">
              <a:latin typeface="Times" pitchFamily="2"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182355-BBA6-4688-9A29-F167178E5BF9}" type="slidenum">
              <a:rPr lang="de-CH"/>
              <a:pPr/>
              <a:t>9</a:t>
            </a:fld>
            <a:endParaRPr lang="de-CH"/>
          </a:p>
        </p:txBody>
      </p:sp>
      <p:sp>
        <p:nvSpPr>
          <p:cNvPr id="187394" name="Rectangle 2"/>
          <p:cNvSpPr>
            <a:spLocks noGrp="1" noRot="1" noChangeAspect="1" noChangeArrowheads="1" noTextEdit="1"/>
          </p:cNvSpPr>
          <p:nvPr>
            <p:ph type="sldImg"/>
          </p:nvPr>
        </p:nvSpPr>
        <p:spPr>
          <a:xfrm>
            <a:off x="-222250" y="811213"/>
            <a:ext cx="7197725" cy="4049712"/>
          </a:xfrm>
          <a:ln/>
        </p:spPr>
      </p:sp>
      <p:sp>
        <p:nvSpPr>
          <p:cNvPr id="187395" name="Rectangle 3"/>
          <p:cNvSpPr>
            <a:spLocks noGrp="1" noChangeArrowheads="1"/>
          </p:cNvSpPr>
          <p:nvPr>
            <p:ph type="body" idx="1"/>
          </p:nvPr>
        </p:nvSpPr>
        <p:spPr/>
        <p:txBody>
          <a:bodyPr/>
          <a:lstStyle/>
          <a:p>
            <a:endParaRPr lang="de-DE" dirty="0"/>
          </a:p>
          <a:p>
            <a:r>
              <a:rPr lang="de-DE" dirty="0"/>
              <a:t>Ich werde mich</a:t>
            </a:r>
            <a:r>
              <a:rPr lang="de-DE" baseline="0" dirty="0"/>
              <a:t> heute Abend auf die FMS fokussieren (klick)</a:t>
            </a:r>
            <a:endParaRPr lang="de-DE" dirty="0"/>
          </a:p>
          <a:p>
            <a:r>
              <a:rPr lang="de-DE" dirty="0"/>
              <a:t>Die </a:t>
            </a:r>
            <a:r>
              <a:rPr lang="de-DE" baseline="0" dirty="0"/>
              <a:t>FMS führt in erster Linie zu Fachhochschulen, Pädagogischen Hochschulen und höheren Fachschulen hin. Für gute FMS Schülerinnen und Schüler ist es möglich, nach drei Jahren an die Kant. Maturitätsschule für Erwachsenen zu wechseln um die gymnasiale Matur in 2 weiteren Jahren nachzuholen.</a:t>
            </a:r>
          </a:p>
          <a:p>
            <a:r>
              <a:rPr lang="de-DE" baseline="0" dirty="0"/>
              <a:t>Betrachten wir nun den Aufbau und die Struktur der Fachmittelschule etwas näher (klick)</a:t>
            </a:r>
          </a:p>
        </p:txBody>
      </p:sp>
      <p:sp>
        <p:nvSpPr>
          <p:cNvPr id="2" name="Kopfzeilenplatzhalter 1">
            <a:extLst>
              <a:ext uri="{FF2B5EF4-FFF2-40B4-BE49-F238E27FC236}">
                <a16:creationId xmlns:a16="http://schemas.microsoft.com/office/drawing/2014/main" id="{3E13DA48-5D40-340E-1673-44E5D1698751}"/>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312787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F40271-0FD8-C9A6-EE6A-68F154CC6E6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B55FE4B-8F21-6BF4-B9B4-A4F9946918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8EA6D3F-2E51-ABD9-35E6-CDB2F3DF674C}"/>
              </a:ext>
            </a:extLst>
          </p:cNvPr>
          <p:cNvSpPr>
            <a:spLocks noGrp="1"/>
          </p:cNvSpPr>
          <p:nvPr>
            <p:ph type="dt" sz="half" idx="10"/>
          </p:nvPr>
        </p:nvSpPr>
        <p:spPr/>
        <p:txBody>
          <a:bodyPr/>
          <a:lstStyle/>
          <a:p>
            <a:fld id="{C3E87119-8AFD-4380-87B4-8462B5C8570F}" type="datetime1">
              <a:rPr lang="de-DE" smtClean="0"/>
              <a:t>18.09.2025</a:t>
            </a:fld>
            <a:endParaRPr lang="de-DE"/>
          </a:p>
        </p:txBody>
      </p:sp>
      <p:sp>
        <p:nvSpPr>
          <p:cNvPr id="5" name="Fußzeilenplatzhalter 4">
            <a:extLst>
              <a:ext uri="{FF2B5EF4-FFF2-40B4-BE49-F238E27FC236}">
                <a16:creationId xmlns:a16="http://schemas.microsoft.com/office/drawing/2014/main" id="{004FB845-EB9F-1BE5-8FC0-E7AE8D1BBF5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D4E529D-6C15-60AF-BF3E-FC966DDBE5FA}"/>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417651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6B4D84-D818-0CBD-3AAC-7043CD22AC2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4EA9B99-ADF9-A4DF-3E57-D610574FB99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E87C030-BE79-402B-A9C9-EE5443FD52B1}"/>
              </a:ext>
            </a:extLst>
          </p:cNvPr>
          <p:cNvSpPr>
            <a:spLocks noGrp="1"/>
          </p:cNvSpPr>
          <p:nvPr>
            <p:ph type="dt" sz="half" idx="10"/>
          </p:nvPr>
        </p:nvSpPr>
        <p:spPr/>
        <p:txBody>
          <a:bodyPr/>
          <a:lstStyle/>
          <a:p>
            <a:fld id="{BDA84FAF-F2C9-4466-9282-71D09257081F}" type="datetime1">
              <a:rPr lang="de-DE" smtClean="0"/>
              <a:t>18.09.2025</a:t>
            </a:fld>
            <a:endParaRPr lang="de-DE"/>
          </a:p>
        </p:txBody>
      </p:sp>
      <p:sp>
        <p:nvSpPr>
          <p:cNvPr id="5" name="Fußzeilenplatzhalter 4">
            <a:extLst>
              <a:ext uri="{FF2B5EF4-FFF2-40B4-BE49-F238E27FC236}">
                <a16:creationId xmlns:a16="http://schemas.microsoft.com/office/drawing/2014/main" id="{9E756B51-EBAF-C525-DE92-D2899CD80E6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F161DEC-447C-D7B7-7FFA-4BBFAB959372}"/>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2105065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9420540-A087-0719-D0F0-2753F7B94B7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8EAE112-9DBD-0099-5134-02C0F9281A6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F07185C-CE36-5267-E5C9-8C67F961A88D}"/>
              </a:ext>
            </a:extLst>
          </p:cNvPr>
          <p:cNvSpPr>
            <a:spLocks noGrp="1"/>
          </p:cNvSpPr>
          <p:nvPr>
            <p:ph type="dt" sz="half" idx="10"/>
          </p:nvPr>
        </p:nvSpPr>
        <p:spPr/>
        <p:txBody>
          <a:bodyPr/>
          <a:lstStyle/>
          <a:p>
            <a:fld id="{5527F5B4-B11E-49F5-9759-158B1ED773E0}" type="datetime1">
              <a:rPr lang="de-DE" smtClean="0"/>
              <a:t>18.09.2025</a:t>
            </a:fld>
            <a:endParaRPr lang="de-DE"/>
          </a:p>
        </p:txBody>
      </p:sp>
      <p:sp>
        <p:nvSpPr>
          <p:cNvPr id="5" name="Fußzeilenplatzhalter 4">
            <a:extLst>
              <a:ext uri="{FF2B5EF4-FFF2-40B4-BE49-F238E27FC236}">
                <a16:creationId xmlns:a16="http://schemas.microsoft.com/office/drawing/2014/main" id="{194BF3B2-41BD-17E7-6EAB-5C32E0364C7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181B59F-8085-1AF5-B094-436FE7B7CF38}"/>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3968750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CH"/>
              <a:t>Mastertitelformat bearbeiten</a:t>
            </a:r>
            <a:endParaRPr lang="de-DE"/>
          </a:p>
        </p:txBody>
      </p:sp>
      <p:sp>
        <p:nvSpPr>
          <p:cNvPr id="3" name="SmartArt-Platzhalter 2"/>
          <p:cNvSpPr>
            <a:spLocks noGrp="1"/>
          </p:cNvSpPr>
          <p:nvPr>
            <p:ph type="dgm" idx="1"/>
          </p:nvPr>
        </p:nvSpPr>
        <p:spPr>
          <a:xfrm>
            <a:off x="609600" y="1600201"/>
            <a:ext cx="10972800" cy="4525963"/>
          </a:xfrm>
          <a:prstGeom prst="rect">
            <a:avLst/>
          </a:prstGeom>
        </p:spPr>
        <p:txBody>
          <a:bodyPr/>
          <a:lstStyle/>
          <a:p>
            <a:pPr lvl="0"/>
            <a:endParaRPr lang="de-DE" noProof="0"/>
          </a:p>
        </p:txBody>
      </p:sp>
      <p:sp>
        <p:nvSpPr>
          <p:cNvPr id="4"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fld id="{9ECDA88E-8F97-4E5B-A401-5DFEFEFDC785}" type="datetime1">
              <a:rPr lang="de-DE" sz="2400" b="0" smtClean="0">
                <a:solidFill>
                  <a:srgbClr val="000000"/>
                </a:solidFill>
                <a:latin typeface="Arial" charset="0"/>
              </a:rPr>
              <a:t>18.09.2025</a:t>
            </a:fld>
            <a:endParaRPr lang="de-DE" sz="2400" b="0">
              <a:solidFill>
                <a:srgbClr val="000000"/>
              </a:solidFill>
              <a:latin typeface="Arial" charset="0"/>
            </a:endParaRPr>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de-DE" sz="2400" b="0">
              <a:solidFill>
                <a:srgbClr val="000000"/>
              </a:solidFill>
              <a:latin typeface="Arial" charset="0"/>
            </a:endParaRPr>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a:lstStyle>
            <a:lvl1pPr>
              <a:defRPr/>
            </a:lvl1pPr>
          </a:lstStyle>
          <a:p>
            <a:pPr>
              <a:defRPr/>
            </a:pPr>
            <a:fld id="{5C36A739-F3E9-42D1-82E1-2B67B78CDDF3}" type="slidenum">
              <a:rPr lang="de-CH" sz="2400" b="0">
                <a:solidFill>
                  <a:srgbClr val="000000"/>
                </a:solidFill>
                <a:latin typeface="Arial" charset="0"/>
              </a:rPr>
              <a:pPr>
                <a:defRPr/>
              </a:pPr>
              <a:t>‹Nr.›</a:t>
            </a:fld>
            <a:endParaRPr lang="de-CH" sz="2400" b="0">
              <a:solidFill>
                <a:srgbClr val="000000"/>
              </a:solidFill>
              <a:latin typeface="Arial" charset="0"/>
            </a:endParaRPr>
          </a:p>
        </p:txBody>
      </p:sp>
    </p:spTree>
    <p:extLst>
      <p:ext uri="{BB962C8B-B14F-4D97-AF65-F5344CB8AC3E}">
        <p14:creationId xmlns:p14="http://schemas.microsoft.com/office/powerpoint/2010/main" val="2784613449"/>
      </p:ext>
    </p:extLst>
  </p:cSld>
  <p:clrMapOvr>
    <a:masterClrMapping/>
  </p:clrMapOvr>
  <p:transition>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a:prstGeom prst="rect">
            <a:avLst/>
          </a:prstGeom>
        </p:spPr>
        <p:txBody>
          <a:bodyPr/>
          <a:lstStyle/>
          <a:p>
            <a:r>
              <a:rPr lang="de-DE"/>
              <a:t>Titelmasterformat durch Klicken bearbeiten</a:t>
            </a:r>
            <a:endParaRPr lang="de-CH" dirty="0"/>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CD1844C6-A8E8-4A4D-8DAC-053A13D49522}" type="slidenum">
              <a:rPr lang="de-CH" smtClean="0"/>
              <a:pPr/>
              <a:t>‹Nr.›</a:t>
            </a:fld>
            <a:endParaRPr lang="de-CH" dirty="0"/>
          </a:p>
        </p:txBody>
      </p:sp>
    </p:spTree>
    <p:extLst>
      <p:ext uri="{BB962C8B-B14F-4D97-AF65-F5344CB8AC3E}">
        <p14:creationId xmlns:p14="http://schemas.microsoft.com/office/powerpoint/2010/main" val="1056147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922709"/>
            <a:ext cx="10972800" cy="1143000"/>
          </a:xfrm>
          <a:prstGeom prst="rect">
            <a:avLst/>
          </a:prstGeom>
        </p:spPr>
        <p:txBody>
          <a:bodyPr/>
          <a:lstStyle/>
          <a:p>
            <a:r>
              <a:rPr lang="de-DE"/>
              <a:t>Titelmasterformat durch Klicken bearbeiten</a:t>
            </a:r>
            <a:endParaRPr lang="de-CH" dirty="0"/>
          </a:p>
        </p:txBody>
      </p:sp>
      <p:sp>
        <p:nvSpPr>
          <p:cNvPr id="3" name="Inhaltsplatzhalter 2"/>
          <p:cNvSpPr>
            <a:spLocks noGrp="1"/>
          </p:cNvSpPr>
          <p:nvPr>
            <p:ph idx="1"/>
          </p:nvPr>
        </p:nvSpPr>
        <p:spPr>
          <a:xfrm>
            <a:off x="609600" y="2248272"/>
            <a:ext cx="10972800" cy="3773016"/>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umsplatzhalter 3"/>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15" name="Gruppieren 14"/>
          <p:cNvGrpSpPr/>
          <p:nvPr userDrawn="1"/>
        </p:nvGrpSpPr>
        <p:grpSpPr>
          <a:xfrm>
            <a:off x="-3307" y="189568"/>
            <a:ext cx="12192000" cy="522128"/>
            <a:chOff x="-2480" y="189568"/>
            <a:chExt cx="9144000" cy="522128"/>
          </a:xfrm>
        </p:grpSpPr>
        <p:pic>
          <p:nvPicPr>
            <p:cNvPr id="11"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14" name="Gerade Verbindung 13"/>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88876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7" name="Gruppieren 6"/>
          <p:cNvGrpSpPr/>
          <p:nvPr userDrawn="1"/>
        </p:nvGrpSpPr>
        <p:grpSpPr>
          <a:xfrm>
            <a:off x="48683" y="170568"/>
            <a:ext cx="12192000" cy="522128"/>
            <a:chOff x="-2480" y="189568"/>
            <a:chExt cx="9144000" cy="522128"/>
          </a:xfrm>
        </p:grpSpPr>
        <p:pic>
          <p:nvPicPr>
            <p:cNvPr id="8"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9" name="Gerade Verbindung 8"/>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2413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09600" y="850701"/>
            <a:ext cx="10972800" cy="1143000"/>
          </a:xfrm>
          <a:prstGeom prst="rect">
            <a:avLst/>
          </a:prstGeom>
        </p:spPr>
        <p:txBody>
          <a:bodyPr/>
          <a:lstStyle/>
          <a:p>
            <a:r>
              <a:rPr lang="de-DE"/>
              <a:t>Titelmasterformat durch Klicken bearbeiten</a:t>
            </a:r>
            <a:endParaRPr lang="de-CH" dirty="0"/>
          </a:p>
        </p:txBody>
      </p:sp>
      <p:sp>
        <p:nvSpPr>
          <p:cNvPr id="3" name="Inhaltsplatzhalter 2"/>
          <p:cNvSpPr>
            <a:spLocks noGrp="1"/>
          </p:cNvSpPr>
          <p:nvPr>
            <p:ph sz="half" idx="1"/>
          </p:nvPr>
        </p:nvSpPr>
        <p:spPr>
          <a:xfrm>
            <a:off x="609600" y="2132856"/>
            <a:ext cx="5384800" cy="38884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Inhaltsplatzhalter 3"/>
          <p:cNvSpPr>
            <a:spLocks noGrp="1"/>
          </p:cNvSpPr>
          <p:nvPr>
            <p:ph sz="half" idx="2"/>
          </p:nvPr>
        </p:nvSpPr>
        <p:spPr>
          <a:xfrm>
            <a:off x="6197600" y="2132856"/>
            <a:ext cx="5384800" cy="38884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umsplatzhalter 4"/>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6" name="Fußzeilenplatzhalter 5"/>
          <p:cNvSpPr>
            <a:spLocks noGrp="1"/>
          </p:cNvSpPr>
          <p:nvPr>
            <p:ph type="ftr" sz="quarter" idx="11"/>
          </p:nvPr>
        </p:nvSpPr>
        <p:spPr/>
        <p:txBody>
          <a:bodyPr/>
          <a:lstStyle/>
          <a:p>
            <a:endParaRPr lang="de-CH" dirty="0"/>
          </a:p>
        </p:txBody>
      </p:sp>
      <p:sp>
        <p:nvSpPr>
          <p:cNvPr id="7" name="Foliennummernplatzhalter 6"/>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8" name="Gruppieren 7"/>
          <p:cNvGrpSpPr/>
          <p:nvPr userDrawn="1"/>
        </p:nvGrpSpPr>
        <p:grpSpPr>
          <a:xfrm>
            <a:off x="-3307" y="189568"/>
            <a:ext cx="12192000" cy="522128"/>
            <a:chOff x="-2480" y="189568"/>
            <a:chExt cx="9144000" cy="522128"/>
          </a:xfrm>
        </p:grpSpPr>
        <p:pic>
          <p:nvPicPr>
            <p:cNvPr id="9"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10" name="Gerade Verbindung 9"/>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69883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764704"/>
            <a:ext cx="10972800" cy="1143000"/>
          </a:xfrm>
          <a:prstGeom prst="rect">
            <a:avLst/>
          </a:prstGeom>
        </p:spPr>
        <p:txBody>
          <a:bodyPr/>
          <a:lstStyle>
            <a:lvl1pPr>
              <a:defRPr/>
            </a:lvl1pPr>
          </a:lstStyle>
          <a:p>
            <a:r>
              <a:rPr lang="de-DE"/>
              <a:t>Titelmasterformat durch Klicken bearbeiten</a:t>
            </a:r>
            <a:endParaRPr lang="de-CH" dirty="0"/>
          </a:p>
        </p:txBody>
      </p:sp>
      <p:sp>
        <p:nvSpPr>
          <p:cNvPr id="3" name="Textplatzhalter 2"/>
          <p:cNvSpPr>
            <a:spLocks noGrp="1"/>
          </p:cNvSpPr>
          <p:nvPr>
            <p:ph type="body" idx="1"/>
          </p:nvPr>
        </p:nvSpPr>
        <p:spPr>
          <a:xfrm>
            <a:off x="609600" y="197485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614612"/>
            <a:ext cx="5386917" cy="33032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Textplatzhalter 4"/>
          <p:cNvSpPr>
            <a:spLocks noGrp="1"/>
          </p:cNvSpPr>
          <p:nvPr>
            <p:ph type="body" sz="quarter" idx="3"/>
          </p:nvPr>
        </p:nvSpPr>
        <p:spPr>
          <a:xfrm>
            <a:off x="6193368" y="197485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431456"/>
            <a:ext cx="5389033" cy="348637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7" name="Datumsplatzhalter 6"/>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8" name="Fußzeilenplatzhalter 7"/>
          <p:cNvSpPr>
            <a:spLocks noGrp="1"/>
          </p:cNvSpPr>
          <p:nvPr>
            <p:ph type="ftr" sz="quarter" idx="11"/>
          </p:nvPr>
        </p:nvSpPr>
        <p:spPr/>
        <p:txBody>
          <a:bodyPr/>
          <a:lstStyle/>
          <a:p>
            <a:endParaRPr lang="de-CH" dirty="0"/>
          </a:p>
        </p:txBody>
      </p:sp>
      <p:sp>
        <p:nvSpPr>
          <p:cNvPr id="9" name="Foliennummernplatzhalter 8"/>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10" name="Gruppieren 9"/>
          <p:cNvGrpSpPr/>
          <p:nvPr userDrawn="1"/>
        </p:nvGrpSpPr>
        <p:grpSpPr>
          <a:xfrm>
            <a:off x="-3307" y="189568"/>
            <a:ext cx="12192000" cy="522128"/>
            <a:chOff x="-2480" y="189568"/>
            <a:chExt cx="9144000" cy="522128"/>
          </a:xfrm>
        </p:grpSpPr>
        <p:pic>
          <p:nvPicPr>
            <p:cNvPr id="11"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12" name="Gerade Verbindung 11"/>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541558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09600" y="1205880"/>
            <a:ext cx="10972800" cy="1143000"/>
          </a:xfrm>
          <a:prstGeom prst="rect">
            <a:avLst/>
          </a:prstGeom>
        </p:spPr>
        <p:txBody>
          <a:bodyPr/>
          <a:lstStyle/>
          <a:p>
            <a:r>
              <a:rPr lang="de-DE"/>
              <a:t>Titelmasterformat durch Klicken bearbeiten</a:t>
            </a:r>
            <a:endParaRPr lang="de-CH" dirty="0"/>
          </a:p>
        </p:txBody>
      </p:sp>
      <p:sp>
        <p:nvSpPr>
          <p:cNvPr id="3" name="Datumsplatzhalter 2"/>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4" name="Fußzeilenplatzhalter 3"/>
          <p:cNvSpPr>
            <a:spLocks noGrp="1"/>
          </p:cNvSpPr>
          <p:nvPr>
            <p:ph type="ftr" sz="quarter" idx="11"/>
          </p:nvPr>
        </p:nvSpPr>
        <p:spPr/>
        <p:txBody>
          <a:bodyPr/>
          <a:lstStyle/>
          <a:p>
            <a:endParaRPr lang="de-CH" dirty="0"/>
          </a:p>
        </p:txBody>
      </p:sp>
      <p:sp>
        <p:nvSpPr>
          <p:cNvPr id="5" name="Foliennummernplatzhalter 4"/>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6" name="Gruppieren 5"/>
          <p:cNvGrpSpPr/>
          <p:nvPr userDrawn="1"/>
        </p:nvGrpSpPr>
        <p:grpSpPr>
          <a:xfrm>
            <a:off x="-3307" y="189568"/>
            <a:ext cx="12192000" cy="522128"/>
            <a:chOff x="-2480" y="189568"/>
            <a:chExt cx="9144000" cy="522128"/>
          </a:xfrm>
        </p:grpSpPr>
        <p:pic>
          <p:nvPicPr>
            <p:cNvPr id="7"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8" name="Gerade Verbindung 7"/>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78051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3" name="Fußzeilenplatzhalter 2"/>
          <p:cNvSpPr>
            <a:spLocks noGrp="1"/>
          </p:cNvSpPr>
          <p:nvPr>
            <p:ph type="ftr" sz="quarter" idx="11"/>
          </p:nvPr>
        </p:nvSpPr>
        <p:spPr/>
        <p:txBody>
          <a:bodyPr/>
          <a:lstStyle/>
          <a:p>
            <a:endParaRPr lang="de-CH" dirty="0"/>
          </a:p>
        </p:txBody>
      </p:sp>
      <p:sp>
        <p:nvSpPr>
          <p:cNvPr id="4" name="Foliennummernplatzhalter 3"/>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5" name="Gruppieren 4"/>
          <p:cNvGrpSpPr/>
          <p:nvPr userDrawn="1"/>
        </p:nvGrpSpPr>
        <p:grpSpPr>
          <a:xfrm>
            <a:off x="-3307" y="189568"/>
            <a:ext cx="12192000" cy="522128"/>
            <a:chOff x="-2480" y="189568"/>
            <a:chExt cx="9144000" cy="522128"/>
          </a:xfrm>
        </p:grpSpPr>
        <p:pic>
          <p:nvPicPr>
            <p:cNvPr id="6"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7" name="Gerade Verbindung 6"/>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2713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CB7AFC-BE5E-4D35-92F9-AB67F7B190B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D2E7EF2-AD53-F855-9C41-23156F622DE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A1CF360-7C71-4B38-4E11-482F449B0628}"/>
              </a:ext>
            </a:extLst>
          </p:cNvPr>
          <p:cNvSpPr>
            <a:spLocks noGrp="1"/>
          </p:cNvSpPr>
          <p:nvPr>
            <p:ph type="dt" sz="half" idx="10"/>
          </p:nvPr>
        </p:nvSpPr>
        <p:spPr/>
        <p:txBody>
          <a:bodyPr/>
          <a:lstStyle/>
          <a:p>
            <a:fld id="{46784344-5671-42B4-85DD-160CB06700E3}" type="datetime1">
              <a:rPr lang="de-DE" smtClean="0"/>
              <a:t>18.09.2025</a:t>
            </a:fld>
            <a:endParaRPr lang="de-DE"/>
          </a:p>
        </p:txBody>
      </p:sp>
      <p:sp>
        <p:nvSpPr>
          <p:cNvPr id="5" name="Fußzeilenplatzhalter 4">
            <a:extLst>
              <a:ext uri="{FF2B5EF4-FFF2-40B4-BE49-F238E27FC236}">
                <a16:creationId xmlns:a16="http://schemas.microsoft.com/office/drawing/2014/main" id="{E9891F15-CEA4-F640-C679-2993FBAB36C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2A8103-247F-B01C-BAD4-85D6D80756FD}"/>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3051738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a:prstGeom prst="rect">
            <a:avLst/>
          </a:prstGeo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6" name="Fußzeilenplatzhalter 5"/>
          <p:cNvSpPr>
            <a:spLocks noGrp="1"/>
          </p:cNvSpPr>
          <p:nvPr>
            <p:ph type="ftr" sz="quarter" idx="11"/>
          </p:nvPr>
        </p:nvSpPr>
        <p:spPr/>
        <p:txBody>
          <a:bodyPr/>
          <a:lstStyle/>
          <a:p>
            <a:endParaRPr lang="de-CH" dirty="0"/>
          </a:p>
        </p:txBody>
      </p:sp>
      <p:sp>
        <p:nvSpPr>
          <p:cNvPr id="7" name="Foliennummernplatzhalter 6"/>
          <p:cNvSpPr>
            <a:spLocks noGrp="1"/>
          </p:cNvSpPr>
          <p:nvPr>
            <p:ph type="sldNum" sz="quarter" idx="12"/>
          </p:nvPr>
        </p:nvSpPr>
        <p:spPr/>
        <p:txBody>
          <a:bodyPr/>
          <a:lstStyle/>
          <a:p>
            <a:fld id="{CD1844C6-A8E8-4A4D-8DAC-053A13D49522}" type="slidenum">
              <a:rPr lang="de-CH" smtClean="0"/>
              <a:pPr/>
              <a:t>‹Nr.›</a:t>
            </a:fld>
            <a:endParaRPr lang="de-CH" dirty="0"/>
          </a:p>
        </p:txBody>
      </p:sp>
    </p:spTree>
    <p:extLst>
      <p:ext uri="{BB962C8B-B14F-4D97-AF65-F5344CB8AC3E}">
        <p14:creationId xmlns:p14="http://schemas.microsoft.com/office/powerpoint/2010/main" val="1143168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dirty="0"/>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6" name="Fußzeilenplatzhalter 5"/>
          <p:cNvSpPr>
            <a:spLocks noGrp="1"/>
          </p:cNvSpPr>
          <p:nvPr>
            <p:ph type="ftr" sz="quarter" idx="11"/>
          </p:nvPr>
        </p:nvSpPr>
        <p:spPr/>
        <p:txBody>
          <a:bodyPr/>
          <a:lstStyle/>
          <a:p>
            <a:endParaRPr lang="de-CH" dirty="0"/>
          </a:p>
        </p:txBody>
      </p:sp>
      <p:sp>
        <p:nvSpPr>
          <p:cNvPr id="7" name="Foliennummernplatzhalter 6"/>
          <p:cNvSpPr>
            <a:spLocks noGrp="1"/>
          </p:cNvSpPr>
          <p:nvPr>
            <p:ph type="sldNum" sz="quarter" idx="12"/>
          </p:nvPr>
        </p:nvSpPr>
        <p:spPr/>
        <p:txBody>
          <a:bodyPr/>
          <a:lstStyle/>
          <a:p>
            <a:fld id="{CD1844C6-A8E8-4A4D-8DAC-053A13D49522}" type="slidenum">
              <a:rPr lang="de-CH" smtClean="0"/>
              <a:pPr/>
              <a:t>‹Nr.›</a:t>
            </a:fld>
            <a:endParaRPr lang="de-CH" dirty="0"/>
          </a:p>
        </p:txBody>
      </p:sp>
    </p:spTree>
    <p:extLst>
      <p:ext uri="{BB962C8B-B14F-4D97-AF65-F5344CB8AC3E}">
        <p14:creationId xmlns:p14="http://schemas.microsoft.com/office/powerpoint/2010/main" val="2468969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CD1844C6-A8E8-4A4D-8DAC-053A13D49522}" type="slidenum">
              <a:rPr lang="de-CH" smtClean="0"/>
              <a:pPr/>
              <a:t>‹Nr.›</a:t>
            </a:fld>
            <a:endParaRPr lang="de-CH" dirty="0"/>
          </a:p>
        </p:txBody>
      </p:sp>
      <p:grpSp>
        <p:nvGrpSpPr>
          <p:cNvPr id="7" name="Gruppieren 6"/>
          <p:cNvGrpSpPr/>
          <p:nvPr userDrawn="1"/>
        </p:nvGrpSpPr>
        <p:grpSpPr>
          <a:xfrm>
            <a:off x="-3307" y="189568"/>
            <a:ext cx="12192000" cy="522128"/>
            <a:chOff x="-2480" y="189568"/>
            <a:chExt cx="9144000" cy="522128"/>
          </a:xfrm>
        </p:grpSpPr>
        <p:pic>
          <p:nvPicPr>
            <p:cNvPr id="8" name="Picture 2" descr="S:\Logo\logos_web\hkv_logo.png"/>
            <p:cNvPicPr>
              <a:picLocks noChangeAspect="1" noChangeArrowheads="1"/>
            </p:cNvPicPr>
            <p:nvPr userDrawn="1"/>
          </p:nvPicPr>
          <p:blipFill>
            <a:blip r:embed="rId2" cstate="print"/>
            <a:srcRect/>
            <a:stretch>
              <a:fillRect/>
            </a:stretch>
          </p:blipFill>
          <p:spPr bwMode="auto">
            <a:xfrm>
              <a:off x="5869832" y="189568"/>
              <a:ext cx="2948160" cy="360000"/>
            </a:xfrm>
            <a:prstGeom prst="rect">
              <a:avLst/>
            </a:prstGeom>
            <a:noFill/>
          </p:spPr>
        </p:pic>
        <p:cxnSp>
          <p:nvCxnSpPr>
            <p:cNvPr id="9" name="Gerade Verbindung 8"/>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64003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a:prstGeom prst="rect">
            <a:avLst/>
          </a:prstGeo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F4A7B47E-EFEE-4B83-9BD5-856877CA39B1}" type="datetimeFigureOut">
              <a:rPr lang="de-CH" smtClean="0"/>
              <a:pPr/>
              <a:t>18.09.2025</a:t>
            </a:fld>
            <a:endParaRPr lang="de-CH" dirty="0"/>
          </a:p>
        </p:txBody>
      </p:sp>
      <p:sp>
        <p:nvSpPr>
          <p:cNvPr id="5" name="Fußzeilenplatzhalter 4"/>
          <p:cNvSpPr>
            <a:spLocks noGrp="1"/>
          </p:cNvSpPr>
          <p:nvPr>
            <p:ph type="ftr" sz="quarter" idx="11"/>
          </p:nvPr>
        </p:nvSpPr>
        <p:spPr/>
        <p:txBody>
          <a:bodyPr/>
          <a:lstStyle/>
          <a:p>
            <a:endParaRPr lang="de-CH" dirty="0"/>
          </a:p>
        </p:txBody>
      </p:sp>
      <p:sp>
        <p:nvSpPr>
          <p:cNvPr id="6" name="Foliennummernplatzhalter 5"/>
          <p:cNvSpPr>
            <a:spLocks noGrp="1"/>
          </p:cNvSpPr>
          <p:nvPr>
            <p:ph type="sldNum" sz="quarter" idx="12"/>
          </p:nvPr>
        </p:nvSpPr>
        <p:spPr/>
        <p:txBody>
          <a:bodyPr/>
          <a:lstStyle/>
          <a:p>
            <a:fld id="{CD1844C6-A8E8-4A4D-8DAC-053A13D49522}" type="slidenum">
              <a:rPr lang="de-CH" smtClean="0"/>
              <a:pPr/>
              <a:t>‹Nr.›</a:t>
            </a:fld>
            <a:endParaRPr lang="de-CH" dirty="0"/>
          </a:p>
        </p:txBody>
      </p:sp>
    </p:spTree>
    <p:extLst>
      <p:ext uri="{BB962C8B-B14F-4D97-AF65-F5344CB8AC3E}">
        <p14:creationId xmlns:p14="http://schemas.microsoft.com/office/powerpoint/2010/main" val="3262279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8097F5-B083-A3B3-1215-AD8DADE481B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0AE6F3B-DF25-B121-D540-2436F6435C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2F3B0DD-23CA-D761-EB4D-BDAFB4648797}"/>
              </a:ext>
            </a:extLst>
          </p:cNvPr>
          <p:cNvSpPr>
            <a:spLocks noGrp="1"/>
          </p:cNvSpPr>
          <p:nvPr>
            <p:ph type="dt" sz="half" idx="10"/>
          </p:nvPr>
        </p:nvSpPr>
        <p:spPr/>
        <p:txBody>
          <a:bodyPr/>
          <a:lstStyle/>
          <a:p>
            <a:fld id="{B3620F53-4EEE-46A1-8CA2-1F2221D9EB45}" type="datetime1">
              <a:rPr lang="de-DE" smtClean="0"/>
              <a:t>18.09.2025</a:t>
            </a:fld>
            <a:endParaRPr lang="de-DE"/>
          </a:p>
        </p:txBody>
      </p:sp>
      <p:sp>
        <p:nvSpPr>
          <p:cNvPr id="5" name="Fußzeilenplatzhalter 4">
            <a:extLst>
              <a:ext uri="{FF2B5EF4-FFF2-40B4-BE49-F238E27FC236}">
                <a16:creationId xmlns:a16="http://schemas.microsoft.com/office/drawing/2014/main" id="{4AF01337-3051-72B0-1847-72E5458F8A0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6E3098A-470C-4639-1A8B-01DB85136C7E}"/>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1085556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CBB772-BC4C-5BA2-58C8-F857BA26417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42347DE-46F9-9211-BC0E-3F1B98A8E3A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A8D28DB-D566-0EA1-E3F7-EA483B88B9A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A6DD8BF-C444-7B89-C39F-FBCA510513DE}"/>
              </a:ext>
            </a:extLst>
          </p:cNvPr>
          <p:cNvSpPr>
            <a:spLocks noGrp="1"/>
          </p:cNvSpPr>
          <p:nvPr>
            <p:ph type="dt" sz="half" idx="10"/>
          </p:nvPr>
        </p:nvSpPr>
        <p:spPr/>
        <p:txBody>
          <a:bodyPr/>
          <a:lstStyle/>
          <a:p>
            <a:fld id="{CF44BB92-0837-4887-894A-DF07FAC4FBAE}" type="datetime1">
              <a:rPr lang="de-DE" smtClean="0"/>
              <a:t>18.09.2025</a:t>
            </a:fld>
            <a:endParaRPr lang="de-DE"/>
          </a:p>
        </p:txBody>
      </p:sp>
      <p:sp>
        <p:nvSpPr>
          <p:cNvPr id="6" name="Fußzeilenplatzhalter 5">
            <a:extLst>
              <a:ext uri="{FF2B5EF4-FFF2-40B4-BE49-F238E27FC236}">
                <a16:creationId xmlns:a16="http://schemas.microsoft.com/office/drawing/2014/main" id="{90114F68-582F-BE37-BD43-B34EDE08571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25C2DD5-9012-06F8-1206-03787BDC0BC4}"/>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1750377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D00DC-B43A-B523-8D59-85A90FCA6E5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9E230C9-8D1D-C30A-3217-06A3BEF3A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258DF3E-8EB6-5727-2B1E-8359FF2646C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CFC5CCE-164F-FBF3-2F90-2A667CBE04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16EBECB-FF23-62CC-E82F-EE749FDE0E5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BDAF927-0E5A-21E2-91B3-4F18EA02ECB6}"/>
              </a:ext>
            </a:extLst>
          </p:cNvPr>
          <p:cNvSpPr>
            <a:spLocks noGrp="1"/>
          </p:cNvSpPr>
          <p:nvPr>
            <p:ph type="dt" sz="half" idx="10"/>
          </p:nvPr>
        </p:nvSpPr>
        <p:spPr/>
        <p:txBody>
          <a:bodyPr/>
          <a:lstStyle/>
          <a:p>
            <a:fld id="{B1B8CFAD-AD2D-4500-AA05-A44533772B4E}" type="datetime1">
              <a:rPr lang="de-DE" smtClean="0"/>
              <a:t>18.09.2025</a:t>
            </a:fld>
            <a:endParaRPr lang="de-DE"/>
          </a:p>
        </p:txBody>
      </p:sp>
      <p:sp>
        <p:nvSpPr>
          <p:cNvPr id="8" name="Fußzeilenplatzhalter 7">
            <a:extLst>
              <a:ext uri="{FF2B5EF4-FFF2-40B4-BE49-F238E27FC236}">
                <a16:creationId xmlns:a16="http://schemas.microsoft.com/office/drawing/2014/main" id="{F67C1B77-0196-256A-5D95-83D97A305A5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0013CA8-F2F8-BF96-96E6-97957651B22D}"/>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2581791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A20085-EC87-F4EC-69CB-A68A581AED3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E3C967D-D653-A157-C1B6-9F43A8947CA4}"/>
              </a:ext>
            </a:extLst>
          </p:cNvPr>
          <p:cNvSpPr>
            <a:spLocks noGrp="1"/>
          </p:cNvSpPr>
          <p:nvPr>
            <p:ph type="dt" sz="half" idx="10"/>
          </p:nvPr>
        </p:nvSpPr>
        <p:spPr/>
        <p:txBody>
          <a:bodyPr/>
          <a:lstStyle/>
          <a:p>
            <a:fld id="{B9AC33B0-BD0B-4150-9B27-7928260ECDE5}" type="datetime1">
              <a:rPr lang="de-DE" smtClean="0"/>
              <a:t>18.09.2025</a:t>
            </a:fld>
            <a:endParaRPr lang="de-DE"/>
          </a:p>
        </p:txBody>
      </p:sp>
      <p:sp>
        <p:nvSpPr>
          <p:cNvPr id="4" name="Fußzeilenplatzhalter 3">
            <a:extLst>
              <a:ext uri="{FF2B5EF4-FFF2-40B4-BE49-F238E27FC236}">
                <a16:creationId xmlns:a16="http://schemas.microsoft.com/office/drawing/2014/main" id="{ED6E1E15-DAD7-076A-B4DC-4A98780E759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A4AE17C-AE4D-7C1F-58C5-DCF9671E77C4}"/>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309092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EB81826-171D-4FCE-F911-14EDFC99B494}"/>
              </a:ext>
            </a:extLst>
          </p:cNvPr>
          <p:cNvSpPr>
            <a:spLocks noGrp="1"/>
          </p:cNvSpPr>
          <p:nvPr>
            <p:ph type="dt" sz="half" idx="10"/>
          </p:nvPr>
        </p:nvSpPr>
        <p:spPr/>
        <p:txBody>
          <a:bodyPr/>
          <a:lstStyle/>
          <a:p>
            <a:fld id="{8031D4CD-6701-4309-9A95-CC7079E7847C}" type="datetime1">
              <a:rPr lang="de-DE" smtClean="0"/>
              <a:t>18.09.2025</a:t>
            </a:fld>
            <a:endParaRPr lang="de-DE"/>
          </a:p>
        </p:txBody>
      </p:sp>
      <p:sp>
        <p:nvSpPr>
          <p:cNvPr id="3" name="Fußzeilenplatzhalter 2">
            <a:extLst>
              <a:ext uri="{FF2B5EF4-FFF2-40B4-BE49-F238E27FC236}">
                <a16:creationId xmlns:a16="http://schemas.microsoft.com/office/drawing/2014/main" id="{53696078-3DA2-A7DC-8547-EF2D0C5C59D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7DCA966-7850-D1A5-040E-746CC6D9FA3D}"/>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561213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D41012-DBD5-A473-E993-87FF84F5BE3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097E9F4-9CB7-5B4E-319B-81CBA0C27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DB2BA82-34A4-8B15-6744-CCAFFB5C4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4C7C795-6A00-B300-2ACD-11363506C2A8}"/>
              </a:ext>
            </a:extLst>
          </p:cNvPr>
          <p:cNvSpPr>
            <a:spLocks noGrp="1"/>
          </p:cNvSpPr>
          <p:nvPr>
            <p:ph type="dt" sz="half" idx="10"/>
          </p:nvPr>
        </p:nvSpPr>
        <p:spPr/>
        <p:txBody>
          <a:bodyPr/>
          <a:lstStyle/>
          <a:p>
            <a:fld id="{20D7E64C-2019-4399-85A1-ACF149833923}" type="datetime1">
              <a:rPr lang="de-DE" smtClean="0"/>
              <a:t>18.09.2025</a:t>
            </a:fld>
            <a:endParaRPr lang="de-DE"/>
          </a:p>
        </p:txBody>
      </p:sp>
      <p:sp>
        <p:nvSpPr>
          <p:cNvPr id="6" name="Fußzeilenplatzhalter 5">
            <a:extLst>
              <a:ext uri="{FF2B5EF4-FFF2-40B4-BE49-F238E27FC236}">
                <a16:creationId xmlns:a16="http://schemas.microsoft.com/office/drawing/2014/main" id="{B35D954A-CE96-911E-4FDD-FF4A127C434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5FCF9EB-3F41-2AB9-B70A-621C9D6EE0F1}"/>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240494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B703AD-B826-ACB1-25B9-4E7E5CB1236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EE0F23F-B13F-0FBA-793C-0ABDB96B34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22DDF84-8B1D-1492-86BC-3D0C892692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CCB9498-40AF-C3E5-91D4-75A59CE3AAB2}"/>
              </a:ext>
            </a:extLst>
          </p:cNvPr>
          <p:cNvSpPr>
            <a:spLocks noGrp="1"/>
          </p:cNvSpPr>
          <p:nvPr>
            <p:ph type="dt" sz="half" idx="10"/>
          </p:nvPr>
        </p:nvSpPr>
        <p:spPr/>
        <p:txBody>
          <a:bodyPr/>
          <a:lstStyle/>
          <a:p>
            <a:fld id="{C0E5D922-F824-42A2-8DD9-F2813EA37AFF}" type="datetime1">
              <a:rPr lang="de-DE" smtClean="0"/>
              <a:t>18.09.2025</a:t>
            </a:fld>
            <a:endParaRPr lang="de-DE"/>
          </a:p>
        </p:txBody>
      </p:sp>
      <p:sp>
        <p:nvSpPr>
          <p:cNvPr id="6" name="Fußzeilenplatzhalter 5">
            <a:extLst>
              <a:ext uri="{FF2B5EF4-FFF2-40B4-BE49-F238E27FC236}">
                <a16:creationId xmlns:a16="http://schemas.microsoft.com/office/drawing/2014/main" id="{5BC6EC8F-BD27-C223-0FF3-149160CF51E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2218263-D280-C0F4-623D-20A06792A047}"/>
              </a:ext>
            </a:extLst>
          </p:cNvPr>
          <p:cNvSpPr>
            <a:spLocks noGrp="1"/>
          </p:cNvSpPr>
          <p:nvPr>
            <p:ph type="sldNum" sz="quarter" idx="12"/>
          </p:nvPr>
        </p:nvSpPr>
        <p:spPr/>
        <p:txBody>
          <a:bodyPr/>
          <a:lstStyle/>
          <a:p>
            <a:fld id="{A5306BBD-6BF9-6B4A-9D9C-2DD59EEA42C1}" type="slidenum">
              <a:rPr lang="de-DE" smtClean="0"/>
              <a:t>‹Nr.›</a:t>
            </a:fld>
            <a:endParaRPr lang="de-DE"/>
          </a:p>
        </p:txBody>
      </p:sp>
    </p:spTree>
    <p:extLst>
      <p:ext uri="{BB962C8B-B14F-4D97-AF65-F5344CB8AC3E}">
        <p14:creationId xmlns:p14="http://schemas.microsoft.com/office/powerpoint/2010/main" val="3118008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D203C8F-BA22-8D0B-C760-E37FF4A6F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DB5EBDB-CA14-C65D-F253-88BA3E5108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AAFB1B4-658D-2FEC-9D3F-20CB193A15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9E49B9-1B45-49F3-9888-04A93E5AE162}" type="datetime1">
              <a:rPr lang="de-DE" smtClean="0"/>
              <a:t>18.09.2025</a:t>
            </a:fld>
            <a:endParaRPr lang="de-DE"/>
          </a:p>
        </p:txBody>
      </p:sp>
      <p:sp>
        <p:nvSpPr>
          <p:cNvPr id="5" name="Fußzeilenplatzhalter 4">
            <a:extLst>
              <a:ext uri="{FF2B5EF4-FFF2-40B4-BE49-F238E27FC236}">
                <a16:creationId xmlns:a16="http://schemas.microsoft.com/office/drawing/2014/main" id="{008E5BF4-3ECA-2383-DCF8-B1B66F7F1D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5319516-5AC3-BD14-C597-9E07EE0E9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306BBD-6BF9-6B4A-9D9C-2DD59EEA42C1}" type="slidenum">
              <a:rPr lang="de-DE" smtClean="0"/>
              <a:t>‹Nr.›</a:t>
            </a:fld>
            <a:endParaRPr lang="de-DE"/>
          </a:p>
        </p:txBody>
      </p:sp>
    </p:spTree>
    <p:extLst>
      <p:ext uri="{BB962C8B-B14F-4D97-AF65-F5344CB8AC3E}">
        <p14:creationId xmlns:p14="http://schemas.microsoft.com/office/powerpoint/2010/main" val="3861189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CH" dirty="0"/>
              <a:t>12. November 2013</a:t>
            </a:r>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dirty="0"/>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844C6-A8E8-4A4D-8DAC-053A13D49522}" type="slidenum">
              <a:rPr lang="de-CH" smtClean="0"/>
              <a:pPr/>
              <a:t>‹Nr.›</a:t>
            </a:fld>
            <a:endParaRPr lang="de-CH" dirty="0"/>
          </a:p>
        </p:txBody>
      </p:sp>
      <p:sp>
        <p:nvSpPr>
          <p:cNvPr id="42" name="Titelplatzhalter 41"/>
          <p:cNvSpPr>
            <a:spLocks noGrp="1"/>
          </p:cNvSpPr>
          <p:nvPr>
            <p:ph type="title"/>
          </p:nvPr>
        </p:nvSpPr>
        <p:spPr>
          <a:xfrm>
            <a:off x="609600" y="824024"/>
            <a:ext cx="10972800" cy="593614"/>
          </a:xfrm>
          <a:prstGeom prst="rect">
            <a:avLst/>
          </a:prstGeom>
        </p:spPr>
        <p:txBody>
          <a:bodyPr vert="horz" lIns="91440" tIns="45720" rIns="91440" bIns="45720" rtlCol="0" anchor="ctr">
            <a:noAutofit/>
          </a:bodyPr>
          <a:lstStyle/>
          <a:p>
            <a:r>
              <a:rPr lang="de-DE"/>
              <a:t>Titelmasterformat durch Klicken bearbeiten</a:t>
            </a:r>
            <a:endParaRPr lang="de-CH"/>
          </a:p>
        </p:txBody>
      </p:sp>
      <p:grpSp>
        <p:nvGrpSpPr>
          <p:cNvPr id="7" name="Gruppieren 6"/>
          <p:cNvGrpSpPr/>
          <p:nvPr userDrawn="1"/>
        </p:nvGrpSpPr>
        <p:grpSpPr>
          <a:xfrm>
            <a:off x="0" y="0"/>
            <a:ext cx="12192000" cy="711696"/>
            <a:chOff x="-2480" y="0"/>
            <a:chExt cx="9144000" cy="711696"/>
          </a:xfrm>
        </p:grpSpPr>
        <p:pic>
          <p:nvPicPr>
            <p:cNvPr id="8" name="Picture 2" descr="S:\Website\Fotos\Banner\Streifen Fotos\kv-dsc_2719.JPG"/>
            <p:cNvPicPr>
              <a:picLocks noChangeAspect="1" noChangeArrowheads="1"/>
            </p:cNvPicPr>
            <p:nvPr userDrawn="1"/>
          </p:nvPicPr>
          <p:blipFill>
            <a:blip r:embed="rId13" cstate="print">
              <a:duotone>
                <a:schemeClr val="accent1">
                  <a:shade val="45000"/>
                  <a:satMod val="135000"/>
                </a:schemeClr>
                <a:prstClr val="white"/>
              </a:duotone>
            </a:blip>
            <a:srcRect l="6333" t="6333" r="17672" b="33508"/>
            <a:stretch>
              <a:fillRect/>
            </a:stretch>
          </p:blipFill>
          <p:spPr bwMode="auto">
            <a:xfrm>
              <a:off x="3777432" y="3096"/>
              <a:ext cx="1204034" cy="658800"/>
            </a:xfrm>
            <a:prstGeom prst="rect">
              <a:avLst/>
            </a:prstGeom>
            <a:noFill/>
            <a:effectLst>
              <a:outerShdw dist="50800" sx="1000" sy="1000" algn="ctr" rotWithShape="0">
                <a:srgbClr val="000000"/>
              </a:outerShdw>
            </a:effectLst>
          </p:spPr>
        </p:pic>
        <p:pic>
          <p:nvPicPr>
            <p:cNvPr id="9" name="Picture 8" descr="S:\Website\Fotos\Banner\Streifen Fotos\kv-dsc_2609.JPG"/>
            <p:cNvPicPr>
              <a:picLocks noChangeAspect="1" noChangeArrowheads="1"/>
            </p:cNvPicPr>
            <p:nvPr userDrawn="1"/>
          </p:nvPicPr>
          <p:blipFill>
            <a:blip r:embed="rId14" cstate="print">
              <a:duotone>
                <a:schemeClr val="accent1">
                  <a:shade val="45000"/>
                  <a:satMod val="135000"/>
                </a:schemeClr>
                <a:prstClr val="white"/>
              </a:duotone>
            </a:blip>
            <a:srcRect l="13623" t="16349" r="10089" b="34602"/>
            <a:stretch>
              <a:fillRect/>
            </a:stretch>
          </p:blipFill>
          <p:spPr bwMode="auto">
            <a:xfrm>
              <a:off x="2265264" y="3097"/>
              <a:ext cx="1546921" cy="658800"/>
            </a:xfrm>
            <a:prstGeom prst="rect">
              <a:avLst/>
            </a:prstGeom>
            <a:noFill/>
            <a:effectLst>
              <a:outerShdw dist="50800" sx="1000" sy="1000" algn="ctr" rotWithShape="0">
                <a:srgbClr val="000000"/>
              </a:outerShdw>
            </a:effectLst>
          </p:spPr>
        </p:pic>
        <p:pic>
          <p:nvPicPr>
            <p:cNvPr id="10" name="Picture 2" descr="S:\Logo\logos_web\hkv_logo.png"/>
            <p:cNvPicPr>
              <a:picLocks noChangeAspect="1" noChangeArrowheads="1"/>
            </p:cNvPicPr>
            <p:nvPr userDrawn="1"/>
          </p:nvPicPr>
          <p:blipFill>
            <a:blip r:embed="rId15" cstate="print"/>
            <a:srcRect/>
            <a:stretch>
              <a:fillRect/>
            </a:stretch>
          </p:blipFill>
          <p:spPr bwMode="auto">
            <a:xfrm>
              <a:off x="5869832" y="188680"/>
              <a:ext cx="2948160" cy="360000"/>
            </a:xfrm>
            <a:prstGeom prst="rect">
              <a:avLst/>
            </a:prstGeom>
            <a:noFill/>
          </p:spPr>
        </p:pic>
        <p:pic>
          <p:nvPicPr>
            <p:cNvPr id="11" name="Picture 7" descr="S:\Website\Fotos\Banner\Streifen Fotos\kv-dsc_2578.JPG"/>
            <p:cNvPicPr>
              <a:picLocks noChangeAspect="1" noChangeArrowheads="1"/>
            </p:cNvPicPr>
            <p:nvPr userDrawn="1"/>
          </p:nvPicPr>
          <p:blipFill>
            <a:blip r:embed="rId16" cstate="print">
              <a:duotone>
                <a:schemeClr val="accent1">
                  <a:shade val="45000"/>
                  <a:satMod val="135000"/>
                </a:schemeClr>
                <a:prstClr val="white"/>
              </a:duotone>
            </a:blip>
            <a:srcRect l="26072" t="9774" r="41338" b="46243"/>
            <a:stretch>
              <a:fillRect/>
            </a:stretch>
          </p:blipFill>
          <p:spPr bwMode="auto">
            <a:xfrm>
              <a:off x="4970167" y="0"/>
              <a:ext cx="718694" cy="658795"/>
            </a:xfrm>
            <a:prstGeom prst="rect">
              <a:avLst/>
            </a:prstGeom>
            <a:noFill/>
            <a:effectLst>
              <a:outerShdw dist="50800" sx="1000" sy="1000" algn="ctr" rotWithShape="0">
                <a:srgbClr val="000000"/>
              </a:outerShdw>
            </a:effectLst>
          </p:spPr>
        </p:pic>
        <p:cxnSp>
          <p:nvCxnSpPr>
            <p:cNvPr id="12" name="Gerade Verbindung 16"/>
            <p:cNvCxnSpPr/>
            <p:nvPr userDrawn="1"/>
          </p:nvCxnSpPr>
          <p:spPr>
            <a:xfrm>
              <a:off x="-2480" y="711696"/>
              <a:ext cx="9144000" cy="0"/>
            </a:xfrm>
            <a:prstGeom prst="line">
              <a:avLst/>
            </a:prstGeom>
            <a:ln w="101600">
              <a:solidFill>
                <a:schemeClr val="tx2">
                  <a:lumMod val="50000"/>
                  <a:alpha val="23000"/>
                </a:schemeClr>
              </a:solidFill>
            </a:ln>
          </p:spPr>
          <p:style>
            <a:lnRef idx="1">
              <a:schemeClr val="accent1"/>
            </a:lnRef>
            <a:fillRef idx="0">
              <a:schemeClr val="accent1"/>
            </a:fillRef>
            <a:effectRef idx="0">
              <a:schemeClr val="accent1"/>
            </a:effectRef>
            <a:fontRef idx="minor">
              <a:schemeClr val="tx1"/>
            </a:fontRef>
          </p:style>
        </p:cxnSp>
      </p:grpSp>
      <p:sp>
        <p:nvSpPr>
          <p:cNvPr id="19" name="Textfeld 18"/>
          <p:cNvSpPr txBox="1"/>
          <p:nvPr userDrawn="1"/>
        </p:nvSpPr>
        <p:spPr>
          <a:xfrm>
            <a:off x="0" y="1"/>
            <a:ext cx="3023659" cy="661891"/>
          </a:xfrm>
          <a:prstGeom prst="rect">
            <a:avLst/>
          </a:prstGeom>
          <a:solidFill>
            <a:srgbClr val="C2D3E8"/>
          </a:solidFill>
        </p:spPr>
        <p:txBody>
          <a:bodyPr wrap="square" rtlCol="0" anchor="ctr">
            <a:noAutofit/>
          </a:bodyPr>
          <a:lstStyle/>
          <a:p>
            <a:r>
              <a:rPr lang="de-CH" sz="1800" b="1" dirty="0">
                <a:solidFill>
                  <a:srgbClr val="003E7B"/>
                </a:solidFill>
              </a:rPr>
              <a:t>Handelsmittelschule</a:t>
            </a:r>
          </a:p>
        </p:txBody>
      </p:sp>
    </p:spTree>
    <p:extLst>
      <p:ext uri="{BB962C8B-B14F-4D97-AF65-F5344CB8AC3E}">
        <p14:creationId xmlns:p14="http://schemas.microsoft.com/office/powerpoint/2010/main" val="51349222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spcBef>
          <a:spcPct val="0"/>
        </a:spcBef>
        <a:buNone/>
        <a:defRPr sz="3200" kern="1200">
          <a:solidFill>
            <a:schemeClr val="tx2"/>
          </a:solidFill>
          <a:latin typeface="+mj-lt"/>
          <a:ea typeface="+mj-ea"/>
          <a:cs typeface="+mj-cs"/>
        </a:defRPr>
      </a:lvl1pPr>
    </p:titleStyle>
    <p:bodyStyle>
      <a:lvl1pPr marL="269875" indent="-269875"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1pPr>
      <a:lvl2pPr marL="539750" indent="-269875"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1.xml"/><Relationship Id="rId7" Type="http://schemas.openxmlformats.org/officeDocument/2006/relationships/diagramColors" Target="../diagrams/colors4.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2.xml"/><Relationship Id="rId7" Type="http://schemas.openxmlformats.org/officeDocument/2006/relationships/diagramColors" Target="../diagrams/colors5.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3.xml"/><Relationship Id="rId7" Type="http://schemas.openxmlformats.org/officeDocument/2006/relationships/diagramColors" Target="../diagrams/colors6.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17.xml"/><Relationship Id="rId7" Type="http://schemas.openxmlformats.org/officeDocument/2006/relationships/diagramColors" Target="../diagrams/colors7.xml"/><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8.xml"/><Relationship Id="rId7" Type="http://schemas.openxmlformats.org/officeDocument/2006/relationships/diagramColors" Target="../diagrams/colors8.xml"/><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6.png"/><Relationship Id="rId4" Type="http://schemas.openxmlformats.org/officeDocument/2006/relationships/diagramData" Target="../diagrams/data8.xml"/><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19.xml"/><Relationship Id="rId7" Type="http://schemas.openxmlformats.org/officeDocument/2006/relationships/diagramColors" Target="../diagrams/colors9.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3.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28.xml"/><Relationship Id="rId7" Type="http://schemas.openxmlformats.org/officeDocument/2006/relationships/diagramColors" Target="../diagrams/colors17.xm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 Id="rId9"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notesSlide" Target="../notesSlides/notesSlide29.xml"/><Relationship Id="rId7" Type="http://schemas.openxmlformats.org/officeDocument/2006/relationships/diagramQuickStyle" Target="../diagrams/quickStyle18.xml"/><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diagramLayout" Target="../diagrams/layout18.xml"/><Relationship Id="rId5" Type="http://schemas.openxmlformats.org/officeDocument/2006/relationships/diagramData" Target="../diagrams/data18.xml"/><Relationship Id="rId10" Type="http://schemas.openxmlformats.org/officeDocument/2006/relationships/image" Target="../media/image6.png"/><Relationship Id="rId4" Type="http://schemas.openxmlformats.org/officeDocument/2006/relationships/image" Target="../media/image23.wmf"/><Relationship Id="rId9" Type="http://schemas.microsoft.com/office/2007/relationships/diagramDrawing" Target="../diagrams/drawing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31.xml"/><Relationship Id="rId7" Type="http://schemas.openxmlformats.org/officeDocument/2006/relationships/diagramColors" Target="../diagrams/colors19.xml"/><Relationship Id="rId2" Type="http://schemas.openxmlformats.org/officeDocument/2006/relationships/slideLayout" Target="../slideLayouts/slideLayout12.xml"/><Relationship Id="rId1" Type="http://schemas.openxmlformats.org/officeDocument/2006/relationships/tags" Target="../tags/tag9.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33.xml"/><Relationship Id="rId7" Type="http://schemas.openxmlformats.org/officeDocument/2006/relationships/diagramColors" Target="../diagrams/colors20.xml"/><Relationship Id="rId2" Type="http://schemas.openxmlformats.org/officeDocument/2006/relationships/slideLayout" Target="../slideLayouts/slideLayout12.xml"/><Relationship Id="rId1" Type="http://schemas.openxmlformats.org/officeDocument/2006/relationships/tags" Target="../tags/tag10.xml"/><Relationship Id="rId6" Type="http://schemas.openxmlformats.org/officeDocument/2006/relationships/diagramQuickStyle" Target="../diagrams/quickStyle20.xml"/><Relationship Id="rId5" Type="http://schemas.openxmlformats.org/officeDocument/2006/relationships/diagramLayout" Target="../diagrams/layout20.xml"/><Relationship Id="rId10" Type="http://schemas.openxmlformats.org/officeDocument/2006/relationships/image" Target="../media/image6.png"/><Relationship Id="rId4" Type="http://schemas.openxmlformats.org/officeDocument/2006/relationships/diagramData" Target="../diagrams/data20.xml"/><Relationship Id="rId9" Type="http://schemas.openxmlformats.org/officeDocument/2006/relationships/hyperlink" Target="http://www.kanti.sh.ch/" TargetMode="External"/></Relationships>
</file>

<file path=ppt/slides/_rels/slide43.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34.xml"/><Relationship Id="rId7" Type="http://schemas.openxmlformats.org/officeDocument/2006/relationships/diagramColors" Target="../diagrams/colors21.xml"/><Relationship Id="rId2" Type="http://schemas.openxmlformats.org/officeDocument/2006/relationships/slideLayout" Target="../slideLayouts/slideLayout12.xml"/><Relationship Id="rId1" Type="http://schemas.openxmlformats.org/officeDocument/2006/relationships/tags" Target="../tags/tag11.xml"/><Relationship Id="rId6" Type="http://schemas.openxmlformats.org/officeDocument/2006/relationships/diagramQuickStyle" Target="../diagrams/quickStyle21.xml"/><Relationship Id="rId5" Type="http://schemas.openxmlformats.org/officeDocument/2006/relationships/diagramLayout" Target="../diagrams/layout21.xml"/><Relationship Id="rId10" Type="http://schemas.openxmlformats.org/officeDocument/2006/relationships/image" Target="../media/image6.png"/><Relationship Id="rId4" Type="http://schemas.openxmlformats.org/officeDocument/2006/relationships/diagramData" Target="../diagrams/data21.xml"/><Relationship Id="rId9" Type="http://schemas.openxmlformats.org/officeDocument/2006/relationships/image" Target="../media/image27.png"/></Relationships>
</file>

<file path=ppt/slides/_rels/slide44.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35.xml"/><Relationship Id="rId7" Type="http://schemas.openxmlformats.org/officeDocument/2006/relationships/diagramColors" Target="../diagrams/colors22.xml"/><Relationship Id="rId2" Type="http://schemas.openxmlformats.org/officeDocument/2006/relationships/slideLayout" Target="../slideLayouts/slideLayout12.xml"/><Relationship Id="rId1" Type="http://schemas.openxmlformats.org/officeDocument/2006/relationships/tags" Target="../tags/tag12.xml"/><Relationship Id="rId6" Type="http://schemas.openxmlformats.org/officeDocument/2006/relationships/diagramQuickStyle" Target="../diagrams/quickStyle22.xml"/><Relationship Id="rId5" Type="http://schemas.openxmlformats.org/officeDocument/2006/relationships/diagramLayout" Target="../diagrams/layout22.xml"/><Relationship Id="rId10" Type="http://schemas.openxmlformats.org/officeDocument/2006/relationships/image" Target="../media/image6.png"/><Relationship Id="rId4" Type="http://schemas.openxmlformats.org/officeDocument/2006/relationships/diagramData" Target="../diagrams/data22.xml"/><Relationship Id="rId9" Type="http://schemas.openxmlformats.org/officeDocument/2006/relationships/image" Target="../media/image28.png"/></Relationships>
</file>

<file path=ppt/slides/_rels/slide4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notesSlide" Target="../notesSlides/notesSlide36.xml"/><Relationship Id="rId7" Type="http://schemas.openxmlformats.org/officeDocument/2006/relationships/diagramColors" Target="../diagrams/colors23.xml"/><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 Id="rId9" Type="http://schemas.openxmlformats.org/officeDocument/2006/relationships/image" Target="../media/image6.png"/></Relationships>
</file>

<file path=ppt/slides/_rels/slide4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notesSlide" Target="../notesSlides/notesSlide37.xml"/><Relationship Id="rId7" Type="http://schemas.openxmlformats.org/officeDocument/2006/relationships/diagramColors" Target="../diagrams/colors24.xml"/><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notesSlide" Target="../notesSlides/notesSlide38.xml"/><Relationship Id="rId7" Type="http://schemas.openxmlformats.org/officeDocument/2006/relationships/diagramColors" Target="../diagrams/colors25.xml"/><Relationship Id="rId2" Type="http://schemas.openxmlformats.org/officeDocument/2006/relationships/slideLayout" Target="../slideLayouts/slideLayout12.xml"/><Relationship Id="rId1" Type="http://schemas.openxmlformats.org/officeDocument/2006/relationships/tags" Target="../tags/tag15.xml"/><Relationship Id="rId6" Type="http://schemas.openxmlformats.org/officeDocument/2006/relationships/diagramQuickStyle" Target="../diagrams/quickStyle25.xml"/><Relationship Id="rId5" Type="http://schemas.openxmlformats.org/officeDocument/2006/relationships/diagramLayout" Target="../diagrams/layout25.xml"/><Relationship Id="rId10" Type="http://schemas.openxmlformats.org/officeDocument/2006/relationships/image" Target="../media/image6.png"/><Relationship Id="rId4" Type="http://schemas.openxmlformats.org/officeDocument/2006/relationships/diagramData" Target="../diagrams/data25.xml"/><Relationship Id="rId9" Type="http://schemas.openxmlformats.org/officeDocument/2006/relationships/image" Target="../media/image29.png"/></Relationships>
</file>

<file path=ppt/slides/_rels/slide48.xml.rels><?xml version="1.0" encoding="UTF-8" standalone="yes"?>
<Relationships xmlns="http://schemas.openxmlformats.org/package/2006/relationships"><Relationship Id="rId8" Type="http://schemas.microsoft.com/office/2007/relationships/diagramDrawing" Target="../diagrams/drawing26.xml"/><Relationship Id="rId13" Type="http://schemas.openxmlformats.org/officeDocument/2006/relationships/image" Target="../media/image6.png"/><Relationship Id="rId3" Type="http://schemas.openxmlformats.org/officeDocument/2006/relationships/notesSlide" Target="../notesSlides/notesSlide39.xml"/><Relationship Id="rId7" Type="http://schemas.openxmlformats.org/officeDocument/2006/relationships/diagramColors" Target="../diagrams/colors26.xml"/><Relationship Id="rId12"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tags" Target="../tags/tag16.xml"/><Relationship Id="rId6" Type="http://schemas.openxmlformats.org/officeDocument/2006/relationships/diagramQuickStyle" Target="../diagrams/quickStyle26.xml"/><Relationship Id="rId11" Type="http://schemas.openxmlformats.org/officeDocument/2006/relationships/image" Target="../media/image32.png"/><Relationship Id="rId5" Type="http://schemas.openxmlformats.org/officeDocument/2006/relationships/diagramLayout" Target="../diagrams/layout26.xml"/><Relationship Id="rId10" Type="http://schemas.openxmlformats.org/officeDocument/2006/relationships/image" Target="../media/image31.png"/><Relationship Id="rId4" Type="http://schemas.openxmlformats.org/officeDocument/2006/relationships/diagramData" Target="../diagrams/data26.xml"/><Relationship Id="rId9" Type="http://schemas.openxmlformats.org/officeDocument/2006/relationships/image" Target="../media/image30.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6.png"/><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notesSlide" Target="../notesSlides/notesSlide42.xml"/><Relationship Id="rId7" Type="http://schemas.openxmlformats.org/officeDocument/2006/relationships/diagramColors" Target="../diagrams/colors27.xml"/><Relationship Id="rId2" Type="http://schemas.openxmlformats.org/officeDocument/2006/relationships/slideLayout" Target="../slideLayouts/slideLayout12.xml"/><Relationship Id="rId1" Type="http://schemas.openxmlformats.org/officeDocument/2006/relationships/tags" Target="../tags/tag17.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 Id="rId9" Type="http://schemas.openxmlformats.org/officeDocument/2006/relationships/image" Target="../media/image6.png"/></Relationships>
</file>

<file path=ppt/slides/_rels/slide52.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notesSlide" Target="../notesSlides/notesSlide43.xml"/><Relationship Id="rId7" Type="http://schemas.openxmlformats.org/officeDocument/2006/relationships/diagramColors" Target="../diagrams/colors28.xml"/><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 Id="rId9"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2.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hyperlink" Target="http://www.kanti.sh.ch/" TargetMode="External"/><Relationship Id="rId4" Type="http://schemas.openxmlformats.org/officeDocument/2006/relationships/image" Target="../media/image42.pn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hyperlink" Target="http://www.fms-ecg.ch/" TargetMode="External"/><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hyperlink" Target="http://www.kanti.sh.ch/" TargetMode="External"/><Relationship Id="rId5" Type="http://schemas.openxmlformats.org/officeDocument/2006/relationships/hyperlink" Target="mailto:matthias.schoch@kanti.sh.ch"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8.png"/><Relationship Id="rId7" Type="http://schemas.openxmlformats.org/officeDocument/2006/relationships/diagramQuickStyle" Target="../diagrams/quickStyle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6.png"/><Relationship Id="rId4" Type="http://schemas.microsoft.com/office/2007/relationships/hdphoto" Target="../media/hdphoto1.wdp"/><Relationship Id="rId9" Type="http://schemas.microsoft.com/office/2007/relationships/diagramDrawing" Target="../diagrams/drawing2.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184399" y="1019177"/>
            <a:ext cx="8017934" cy="1470025"/>
          </a:xfrm>
        </p:spPr>
        <p:txBody>
          <a:bodyPr/>
          <a:lstStyle/>
          <a:p>
            <a:pPr algn="l"/>
            <a:r>
              <a:rPr lang="de-DE" sz="4000" b="1" dirty="0">
                <a:latin typeface="Century Gothic" panose="020B0502020202020204" pitchFamily="34" charset="0"/>
                <a:cs typeface="Arial"/>
              </a:rPr>
              <a:t>Orientierungsabend  Fachmittelschule Schaffhausen</a:t>
            </a:r>
          </a:p>
        </p:txBody>
      </p:sp>
      <p:sp>
        <p:nvSpPr>
          <p:cNvPr id="3" name="Untertitel 2"/>
          <p:cNvSpPr>
            <a:spLocks noGrp="1"/>
          </p:cNvSpPr>
          <p:nvPr>
            <p:ph type="subTitle" idx="1"/>
          </p:nvPr>
        </p:nvSpPr>
        <p:spPr>
          <a:xfrm>
            <a:off x="2184400" y="2417775"/>
            <a:ext cx="7636933" cy="829733"/>
          </a:xfrm>
        </p:spPr>
        <p:txBody>
          <a:bodyPr>
            <a:normAutofit fontScale="25000" lnSpcReduction="20000"/>
          </a:bodyPr>
          <a:lstStyle/>
          <a:p>
            <a:pPr algn="l"/>
            <a:endParaRPr lang="de-DE" sz="8800" dirty="0">
              <a:latin typeface="Century Gothic" panose="020B0502020202020204" pitchFamily="34" charset="0"/>
            </a:endParaRPr>
          </a:p>
          <a:p>
            <a:pPr algn="l"/>
            <a:r>
              <a:rPr lang="de-DE" sz="9600" b="1" dirty="0">
                <a:latin typeface="Century Gothic" panose="020B0502020202020204" pitchFamily="34" charset="0"/>
                <a:cs typeface="Arial"/>
              </a:rPr>
              <a:t>Herzlich willkommen!</a:t>
            </a:r>
          </a:p>
          <a:p>
            <a:pPr algn="l"/>
            <a:endParaRPr lang="de-DE" dirty="0">
              <a:latin typeface="Century Gothic" panose="020B0502020202020204" pitchFamily="34" charset="0"/>
            </a:endParaRPr>
          </a:p>
        </p:txBody>
      </p:sp>
      <p:pic>
        <p:nvPicPr>
          <p:cNvPr id="5" name="Bild 4"/>
          <p:cNvPicPr>
            <a:picLocks noChangeAspect="1"/>
          </p:cNvPicPr>
          <p:nvPr/>
        </p:nvPicPr>
        <p:blipFill>
          <a:blip r:embed="rId3"/>
          <a:stretch>
            <a:fillRect/>
          </a:stretch>
        </p:blipFill>
        <p:spPr>
          <a:xfrm>
            <a:off x="2184399" y="3425125"/>
            <a:ext cx="7789334" cy="3190811"/>
          </a:xfrm>
          <a:prstGeom prst="rect">
            <a:avLst/>
          </a:prstGeom>
        </p:spPr>
      </p:pic>
      <p:pic>
        <p:nvPicPr>
          <p:cNvPr id="12" name="Grafik 11">
            <a:extLst>
              <a:ext uri="{FF2B5EF4-FFF2-40B4-BE49-F238E27FC236}">
                <a16:creationId xmlns:a16="http://schemas.microsoft.com/office/drawing/2014/main" id="{F3623D2D-FAFF-F12D-710D-3F96DDFC1B61}"/>
              </a:ext>
            </a:extLst>
          </p:cNvPr>
          <p:cNvPicPr>
            <a:picLocks noChangeAspect="1"/>
          </p:cNvPicPr>
          <p:nvPr/>
        </p:nvPicPr>
        <p:blipFill>
          <a:blip r:embed="rId4"/>
          <a:stretch>
            <a:fillRect/>
          </a:stretch>
        </p:blipFill>
        <p:spPr>
          <a:xfrm>
            <a:off x="289931" y="217003"/>
            <a:ext cx="2319209" cy="727145"/>
          </a:xfrm>
          <a:prstGeom prst="rect">
            <a:avLst/>
          </a:prstGeom>
        </p:spPr>
      </p:pic>
    </p:spTree>
    <p:extLst>
      <p:ext uri="{BB962C8B-B14F-4D97-AF65-F5344CB8AC3E}">
        <p14:creationId xmlns:p14="http://schemas.microsoft.com/office/powerpoint/2010/main" val="427675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7190EA80-74E9-3512-C858-8847B87C22BB}"/>
              </a:ext>
            </a:extLst>
          </p:cNvPr>
          <p:cNvSpPr>
            <a:spLocks noChangeArrowheads="1"/>
          </p:cNvSpPr>
          <p:nvPr/>
        </p:nvSpPr>
        <p:spPr bwMode="auto">
          <a:xfrm>
            <a:off x="4557714" y="363637"/>
            <a:ext cx="6110287" cy="307777"/>
          </a:xfrm>
          <a:prstGeom prst="rect">
            <a:avLst/>
          </a:prstGeom>
          <a:gradFill rotWithShape="1">
            <a:gsLst>
              <a:gs pos="0">
                <a:srgbClr val="C3E3C7"/>
              </a:gs>
              <a:gs pos="50000">
                <a:srgbClr val="D9ECDB"/>
              </a:gs>
              <a:gs pos="100000">
                <a:srgbClr val="ECF5ED"/>
              </a:gs>
            </a:gsLst>
            <a:lin ang="108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sp>
        <p:nvSpPr>
          <p:cNvPr id="35847" name="Text Box 15">
            <a:extLst>
              <a:ext uri="{FF2B5EF4-FFF2-40B4-BE49-F238E27FC236}">
                <a16:creationId xmlns:a16="http://schemas.microsoft.com/office/drawing/2014/main" id="{A2044040-E631-322A-3625-367B313ACE48}"/>
              </a:ext>
            </a:extLst>
          </p:cNvPr>
          <p:cNvSpPr txBox="1">
            <a:spLocks noChangeArrowheads="1"/>
          </p:cNvSpPr>
          <p:nvPr/>
        </p:nvSpPr>
        <p:spPr bwMode="auto">
          <a:xfrm>
            <a:off x="3555049" y="3735071"/>
            <a:ext cx="4796471" cy="1938992"/>
          </a:xfrm>
          <a:prstGeom prst="rect">
            <a:avLst/>
          </a:prstGeom>
          <a:solidFill>
            <a:srgbClr val="FFFF99"/>
          </a:solidFill>
          <a:ln w="9525">
            <a:solidFill>
              <a:srgbClr val="000000"/>
            </a:solidFill>
            <a:miter lim="800000"/>
            <a:headEnd/>
            <a:tailEnd/>
          </a:ln>
          <a:effectLst>
            <a:outerShdw blurRad="50800" dist="38100" dir="2700000" algn="tl" rotWithShape="0">
              <a:prstClr val="black">
                <a:alpha val="40000"/>
              </a:prstClr>
            </a:outerShdw>
          </a:effectLst>
        </p:spPr>
        <p:txBody>
          <a:bodyPr wrap="squar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pPr algn="ctr">
              <a:defRPr/>
            </a:pPr>
            <a:endParaRPr lang="de-CH" altLang="de-DE" sz="2400" b="0" dirty="0">
              <a:latin typeface="Century Gothic" panose="020B0502020202020204" pitchFamily="34" charset="0"/>
            </a:endParaRPr>
          </a:p>
          <a:p>
            <a:pPr algn="ctr">
              <a:defRPr/>
            </a:pPr>
            <a:r>
              <a:rPr lang="de-CH" altLang="de-DE" sz="2400" dirty="0">
                <a:latin typeface="Century Gothic" panose="020B0502020202020204" pitchFamily="34" charset="0"/>
              </a:rPr>
              <a:t>Übertritt FMS </a:t>
            </a:r>
            <a:r>
              <a:rPr lang="de-CH" altLang="de-DE" sz="2400" dirty="0">
                <a:latin typeface="Century Gothic" panose="020B0502020202020204" pitchFamily="34" charset="0"/>
                <a:sym typeface="Wingdings" panose="05000000000000000000" pitchFamily="2" charset="2"/>
              </a:rPr>
              <a:t>  Gymnasium</a:t>
            </a:r>
          </a:p>
          <a:p>
            <a:pPr algn="ctr">
              <a:defRPr/>
            </a:pPr>
            <a:r>
              <a:rPr lang="de-CH" altLang="de-DE" sz="2400" b="0" dirty="0">
                <a:latin typeface="Century Gothic" panose="020B0502020202020204" pitchFamily="34" charset="0"/>
                <a:sym typeface="Wingdings" panose="05000000000000000000" pitchFamily="2" charset="2"/>
              </a:rPr>
              <a:t>grundsätzlich möglich</a:t>
            </a:r>
          </a:p>
          <a:p>
            <a:pPr algn="ctr">
              <a:defRPr/>
            </a:pPr>
            <a:r>
              <a:rPr lang="de-DE" altLang="de-DE" sz="2400" b="0" dirty="0">
                <a:latin typeface="Century Gothic" panose="020B0502020202020204" pitchFamily="34" charset="0"/>
                <a:sym typeface="Wingdings" panose="05000000000000000000" pitchFamily="2" charset="2"/>
              </a:rPr>
              <a:t>(</a:t>
            </a:r>
            <a:r>
              <a:rPr lang="de-CH" altLang="de-DE" sz="2400" b="0" dirty="0">
                <a:latin typeface="Century Gothic" panose="020B0502020202020204" pitchFamily="34" charset="0"/>
                <a:sym typeface="Wingdings" panose="05000000000000000000" pitchFamily="2" charset="2"/>
              </a:rPr>
              <a:t>Prüfungen notwendig!)</a:t>
            </a:r>
          </a:p>
          <a:p>
            <a:pPr algn="ctr">
              <a:defRPr/>
            </a:pPr>
            <a:endParaRPr lang="de-CH" altLang="de-DE" sz="2400" b="0" dirty="0">
              <a:latin typeface="TheSansOsF SemiBold" panose="020B0602050302020203" pitchFamily="34" charset="0"/>
              <a:sym typeface="Wingdings" panose="05000000000000000000" pitchFamily="2" charset="2"/>
            </a:endParaRPr>
          </a:p>
        </p:txBody>
      </p:sp>
      <p:pic>
        <p:nvPicPr>
          <p:cNvPr id="2" name="Grafik 1">
            <a:extLst>
              <a:ext uri="{FF2B5EF4-FFF2-40B4-BE49-F238E27FC236}">
                <a16:creationId xmlns:a16="http://schemas.microsoft.com/office/drawing/2014/main" id="{1F75076F-94B7-2BB3-4AF8-CB2FBB0F08A5}"/>
              </a:ext>
            </a:extLst>
          </p:cNvPr>
          <p:cNvPicPr>
            <a:picLocks noChangeAspect="1"/>
          </p:cNvPicPr>
          <p:nvPr/>
        </p:nvPicPr>
        <p:blipFill>
          <a:blip r:embed="rId3"/>
          <a:stretch>
            <a:fillRect/>
          </a:stretch>
        </p:blipFill>
        <p:spPr>
          <a:xfrm>
            <a:off x="289931" y="217003"/>
            <a:ext cx="2319209" cy="727145"/>
          </a:xfrm>
          <a:prstGeom prst="rect">
            <a:avLst/>
          </a:prstGeom>
        </p:spPr>
      </p:pic>
      <p:sp>
        <p:nvSpPr>
          <p:cNvPr id="3" name="Text Box 3">
            <a:extLst>
              <a:ext uri="{FF2B5EF4-FFF2-40B4-BE49-F238E27FC236}">
                <a16:creationId xmlns:a16="http://schemas.microsoft.com/office/drawing/2014/main" id="{81DA726C-1C48-9311-1D99-8C8B8A1A2601}"/>
              </a:ext>
            </a:extLst>
          </p:cNvPr>
          <p:cNvSpPr txBox="1">
            <a:spLocks noChangeArrowheads="1"/>
          </p:cNvSpPr>
          <p:nvPr/>
        </p:nvSpPr>
        <p:spPr bwMode="auto">
          <a:xfrm>
            <a:off x="2781481" y="152464"/>
            <a:ext cx="9329239" cy="830997"/>
          </a:xfrm>
          <a:prstGeom prst="rect">
            <a:avLst/>
          </a:prstGeom>
          <a:solidFill>
            <a:schemeClr val="bg1"/>
          </a:solidFill>
          <a:ln w="9525">
            <a:noFill/>
            <a:miter lim="800000"/>
            <a:headEnd/>
            <a:tailEnd/>
          </a:ln>
          <a:effectLst/>
        </p:spPr>
        <p:txBody>
          <a:bodyPr wrap="square">
            <a:spAutoFit/>
          </a:bodyPr>
          <a:lstStyle/>
          <a:p>
            <a:endParaRPr lang="de-DE" altLang="de-DE" sz="2400" b="1" dirty="0">
              <a:latin typeface="Century Gothic" panose="020B0502020202020204" pitchFamily="34" charset="0"/>
            </a:endParaRPr>
          </a:p>
          <a:p>
            <a:r>
              <a:rPr lang="de-DE" altLang="de-DE" sz="2400" b="1" dirty="0">
                <a:latin typeface="Century Gothic" panose="020B0502020202020204" pitchFamily="34" charset="0"/>
              </a:rPr>
              <a:t>Sind Wechsel noch möglich?</a:t>
            </a:r>
          </a:p>
        </p:txBody>
      </p:sp>
      <p:sp>
        <p:nvSpPr>
          <p:cNvPr id="6" name="Text Box 15">
            <a:extLst>
              <a:ext uri="{FF2B5EF4-FFF2-40B4-BE49-F238E27FC236}">
                <a16:creationId xmlns:a16="http://schemas.microsoft.com/office/drawing/2014/main" id="{769A8CB2-B542-903C-1137-3E9F5510DFE6}"/>
              </a:ext>
            </a:extLst>
          </p:cNvPr>
          <p:cNvSpPr txBox="1">
            <a:spLocks noChangeArrowheads="1"/>
          </p:cNvSpPr>
          <p:nvPr/>
        </p:nvSpPr>
        <p:spPr bwMode="auto">
          <a:xfrm>
            <a:off x="5902009" y="1627457"/>
            <a:ext cx="4416425" cy="1938992"/>
          </a:xfrm>
          <a:prstGeom prst="rect">
            <a:avLst/>
          </a:prstGeom>
          <a:solidFill>
            <a:srgbClr val="FFFF99"/>
          </a:solidFill>
          <a:ln w="9525">
            <a:solidFill>
              <a:srgbClr val="000000"/>
            </a:solidFill>
            <a:miter lim="800000"/>
            <a:headEnd/>
            <a:tailEnd/>
          </a:ln>
          <a:effectLst>
            <a:outerShdw blurRad="50800" dist="38100" dir="2700000" algn="tl" rotWithShape="0">
              <a:prstClr val="black">
                <a:alpha val="40000"/>
              </a:prstClr>
            </a:outerShdw>
          </a:effec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pPr algn="ctr">
              <a:defRPr/>
            </a:pPr>
            <a:endParaRPr lang="de-CH" altLang="de-DE" sz="2400" b="0" dirty="0">
              <a:latin typeface="Century Gothic" panose="020B0502020202020204" pitchFamily="34" charset="0"/>
            </a:endParaRPr>
          </a:p>
          <a:p>
            <a:pPr algn="ctr">
              <a:defRPr/>
            </a:pPr>
            <a:r>
              <a:rPr lang="de-CH" altLang="de-DE" sz="2400" dirty="0">
                <a:latin typeface="Century Gothic" panose="020B0502020202020204" pitchFamily="34" charset="0"/>
              </a:rPr>
              <a:t>Gymnasium</a:t>
            </a:r>
          </a:p>
          <a:p>
            <a:pPr algn="ctr">
              <a:defRPr/>
            </a:pPr>
            <a:r>
              <a:rPr lang="de-CH" altLang="de-DE" sz="2400" b="0" dirty="0">
                <a:latin typeface="Century Gothic" panose="020B0502020202020204" pitchFamily="34" charset="0"/>
                <a:sym typeface="Wingdings" panose="05000000000000000000" pitchFamily="2" charset="2"/>
              </a:rPr>
              <a:t>4 Jahre</a:t>
            </a:r>
          </a:p>
          <a:p>
            <a:pPr algn="ctr">
              <a:defRPr/>
            </a:pPr>
            <a:r>
              <a:rPr lang="de-CH" altLang="de-DE" sz="2400" dirty="0">
                <a:latin typeface="Century Gothic" panose="020B0502020202020204" pitchFamily="34" charset="0"/>
                <a:sym typeface="Wingdings" panose="05000000000000000000" pitchFamily="2" charset="2"/>
              </a:rPr>
              <a:t>Gymnasiale Maturität</a:t>
            </a:r>
          </a:p>
          <a:p>
            <a:pPr algn="ctr">
              <a:defRPr/>
            </a:pPr>
            <a:endParaRPr lang="de-CH" altLang="de-DE" sz="2400" b="0" dirty="0">
              <a:latin typeface="Century Gothic" panose="020B0502020202020204" pitchFamily="34" charset="0"/>
              <a:sym typeface="Wingdings" panose="05000000000000000000" pitchFamily="2" charset="2"/>
            </a:endParaRPr>
          </a:p>
        </p:txBody>
      </p:sp>
      <p:sp>
        <p:nvSpPr>
          <p:cNvPr id="7" name="Text Box 15">
            <a:extLst>
              <a:ext uri="{FF2B5EF4-FFF2-40B4-BE49-F238E27FC236}">
                <a16:creationId xmlns:a16="http://schemas.microsoft.com/office/drawing/2014/main" id="{CADB9836-C42A-E4D5-68EF-5870E2E7ED18}"/>
              </a:ext>
            </a:extLst>
          </p:cNvPr>
          <p:cNvSpPr txBox="1">
            <a:spLocks noChangeArrowheads="1"/>
          </p:cNvSpPr>
          <p:nvPr/>
        </p:nvSpPr>
        <p:spPr bwMode="auto">
          <a:xfrm>
            <a:off x="1210309" y="1627457"/>
            <a:ext cx="4560571" cy="1938992"/>
          </a:xfrm>
          <a:prstGeom prst="rect">
            <a:avLst/>
          </a:prstGeom>
          <a:solidFill>
            <a:srgbClr val="FFFF99"/>
          </a:solidFill>
          <a:ln w="9525">
            <a:solidFill>
              <a:srgbClr val="000000"/>
            </a:solidFill>
            <a:miter lim="800000"/>
            <a:headEnd/>
            <a:tailEnd/>
          </a:ln>
          <a:effectLst>
            <a:outerShdw blurRad="50800" dist="38100" dir="2700000" algn="tl" rotWithShape="0">
              <a:prstClr val="black">
                <a:alpha val="40000"/>
              </a:prstClr>
            </a:outerShdw>
          </a:effectLst>
        </p:spPr>
        <p:txBody>
          <a:bodyPr wrap="squar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pPr algn="ctr">
              <a:defRPr/>
            </a:pPr>
            <a:endParaRPr lang="de-CH" altLang="de-DE" sz="2400" b="0" dirty="0">
              <a:latin typeface="Century Gothic" panose="020B0502020202020204" pitchFamily="34" charset="0"/>
            </a:endParaRPr>
          </a:p>
          <a:p>
            <a:pPr algn="ctr">
              <a:defRPr/>
            </a:pPr>
            <a:r>
              <a:rPr lang="de-CH" altLang="de-DE" sz="2400" dirty="0">
                <a:latin typeface="Century Gothic" panose="020B0502020202020204" pitchFamily="34" charset="0"/>
              </a:rPr>
              <a:t>Fachmittelschule (FMS)</a:t>
            </a:r>
          </a:p>
          <a:p>
            <a:pPr algn="ctr">
              <a:defRPr/>
            </a:pPr>
            <a:r>
              <a:rPr lang="de-CH" altLang="de-DE" sz="2400" b="0" dirty="0">
                <a:latin typeface="Century Gothic" panose="020B0502020202020204" pitchFamily="34" charset="0"/>
                <a:sym typeface="Wingdings" panose="05000000000000000000" pitchFamily="2" charset="2"/>
              </a:rPr>
              <a:t>4 Jahre (inkl. Praktikum)</a:t>
            </a:r>
          </a:p>
          <a:p>
            <a:pPr algn="ctr">
              <a:defRPr/>
            </a:pPr>
            <a:r>
              <a:rPr lang="de-CH" altLang="de-DE" sz="2400" dirty="0">
                <a:latin typeface="Century Gothic" panose="020B0502020202020204" pitchFamily="34" charset="0"/>
                <a:sym typeface="Wingdings" panose="05000000000000000000" pitchFamily="2" charset="2"/>
              </a:rPr>
              <a:t>Fachmaturität</a:t>
            </a:r>
          </a:p>
          <a:p>
            <a:pPr algn="ctr">
              <a:defRPr/>
            </a:pPr>
            <a:endParaRPr lang="de-CH" altLang="de-DE" sz="2400" b="0" dirty="0">
              <a:latin typeface="TheSansOsF SemiBold" panose="020B0602050302020203" pitchFamily="34" charset="0"/>
              <a:sym typeface="Wingdings" panose="05000000000000000000" pitchFamily="2" charset="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Diagramm 36">
            <a:extLst>
              <a:ext uri="{FF2B5EF4-FFF2-40B4-BE49-F238E27FC236}">
                <a16:creationId xmlns:a16="http://schemas.microsoft.com/office/drawing/2014/main" id="{99DF3311-C604-124C-A2C9-65AEC97B61E4}"/>
              </a:ext>
            </a:extLst>
          </p:cNvPr>
          <p:cNvGraphicFramePr/>
          <p:nvPr>
            <p:extLst>
              <p:ext uri="{D42A27DB-BD31-4B8C-83A1-F6EECF244321}">
                <p14:modId xmlns:p14="http://schemas.microsoft.com/office/powerpoint/2010/main" val="2393196345"/>
              </p:ext>
            </p:extLst>
          </p:nvPr>
        </p:nvGraphicFramePr>
        <p:xfrm>
          <a:off x="1535001" y="553094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Grafik 3">
            <a:extLst>
              <a:ext uri="{FF2B5EF4-FFF2-40B4-BE49-F238E27FC236}">
                <a16:creationId xmlns:a16="http://schemas.microsoft.com/office/drawing/2014/main" id="{6D7B784A-47BB-1BAD-53E8-95811E63ACB5}"/>
              </a:ext>
            </a:extLst>
          </p:cNvPr>
          <p:cNvPicPr>
            <a:picLocks noChangeAspect="1"/>
          </p:cNvPicPr>
          <p:nvPr/>
        </p:nvPicPr>
        <p:blipFill>
          <a:blip r:embed="rId9"/>
          <a:stretch>
            <a:fillRect/>
          </a:stretch>
        </p:blipFill>
        <p:spPr>
          <a:xfrm>
            <a:off x="289931" y="217003"/>
            <a:ext cx="2319209" cy="727145"/>
          </a:xfrm>
          <a:prstGeom prst="rect">
            <a:avLst/>
          </a:prstGeom>
        </p:spPr>
      </p:pic>
      <p:sp>
        <p:nvSpPr>
          <p:cNvPr id="7" name="Text Box 3">
            <a:extLst>
              <a:ext uri="{FF2B5EF4-FFF2-40B4-BE49-F238E27FC236}">
                <a16:creationId xmlns:a16="http://schemas.microsoft.com/office/drawing/2014/main" id="{EDD03D1F-651D-4DD3-1C40-7447ABBD144E}"/>
              </a:ext>
            </a:extLst>
          </p:cNvPr>
          <p:cNvSpPr txBox="1">
            <a:spLocks noChangeArrowheads="1"/>
          </p:cNvSpPr>
          <p:nvPr/>
        </p:nvSpPr>
        <p:spPr bwMode="auto">
          <a:xfrm>
            <a:off x="2781481" y="101051"/>
            <a:ext cx="9329239" cy="892552"/>
          </a:xfrm>
          <a:prstGeom prst="rect">
            <a:avLst/>
          </a:prstGeom>
          <a:solidFill>
            <a:schemeClr val="bg1"/>
          </a:solidFill>
          <a:ln w="9525">
            <a:noFill/>
            <a:miter lim="800000"/>
            <a:headEnd/>
            <a:tailEnd/>
          </a:ln>
          <a:effectLst/>
        </p:spPr>
        <p:txBody>
          <a:bodyPr wrap="square">
            <a:spAutoFit/>
          </a:bodyPr>
          <a:lstStyle/>
          <a:p>
            <a:br>
              <a:rPr lang="de-DE" sz="2800" b="1" dirty="0">
                <a:latin typeface="Century Gothic" panose="020B0502020202020204" pitchFamily="34" charset="0"/>
                <a:cs typeface="Arial" panose="020B0604020202020204" pitchFamily="34" charset="0"/>
              </a:rPr>
            </a:br>
            <a:r>
              <a:rPr lang="de-DE" sz="2400" b="1" dirty="0">
                <a:latin typeface="Century Gothic" panose="020B0502020202020204" pitchFamily="34" charset="0"/>
                <a:ea typeface="Tahoma" panose="020B0604030504040204" pitchFamily="34" charset="0"/>
                <a:cs typeface="Arial" panose="020B0604020202020204" pitchFamily="34" charset="0"/>
              </a:rPr>
              <a:t>Aufbau und Struktur der FMS</a:t>
            </a:r>
            <a:endParaRPr lang="de-DE" sz="2400" b="1" dirty="0">
              <a:latin typeface="Century Gothic" panose="020B0502020202020204" pitchFamily="34" charset="0"/>
              <a:cs typeface="Arial" panose="020B0604020202020204" pitchFamily="34" charset="0"/>
            </a:endParaRPr>
          </a:p>
        </p:txBody>
      </p:sp>
      <p:graphicFrame>
        <p:nvGraphicFramePr>
          <p:cNvPr id="8" name="Tabelle 7">
            <a:extLst>
              <a:ext uri="{FF2B5EF4-FFF2-40B4-BE49-F238E27FC236}">
                <a16:creationId xmlns:a16="http://schemas.microsoft.com/office/drawing/2014/main" id="{9526F0CE-B72D-F945-59B6-6C3654BAF724}"/>
              </a:ext>
            </a:extLst>
          </p:cNvPr>
          <p:cNvGraphicFramePr>
            <a:graphicFrameLocks noGrp="1"/>
          </p:cNvGraphicFramePr>
          <p:nvPr>
            <p:extLst>
              <p:ext uri="{D42A27DB-BD31-4B8C-83A1-F6EECF244321}">
                <p14:modId xmlns:p14="http://schemas.microsoft.com/office/powerpoint/2010/main" val="1352887004"/>
              </p:ext>
            </p:extLst>
          </p:nvPr>
        </p:nvGraphicFramePr>
        <p:xfrm>
          <a:off x="2032000" y="1151742"/>
          <a:ext cx="8128000" cy="4450080"/>
        </p:xfrm>
        <a:graphic>
          <a:graphicData uri="http://schemas.openxmlformats.org/drawingml/2006/table">
            <a:tbl>
              <a:tblPr firstRow="1" bandRow="1">
                <a:tableStyleId>{2D5ABB26-0587-4C30-8999-92F81FD0307C}</a:tableStyleId>
              </a:tblPr>
              <a:tblGrid>
                <a:gridCol w="1713149">
                  <a:extLst>
                    <a:ext uri="{9D8B030D-6E8A-4147-A177-3AD203B41FA5}">
                      <a16:colId xmlns:a16="http://schemas.microsoft.com/office/drawing/2014/main" val="1252803125"/>
                    </a:ext>
                  </a:extLst>
                </a:gridCol>
                <a:gridCol w="6414851">
                  <a:extLst>
                    <a:ext uri="{9D8B030D-6E8A-4147-A177-3AD203B41FA5}">
                      <a16:colId xmlns:a16="http://schemas.microsoft.com/office/drawing/2014/main" val="1655220521"/>
                    </a:ext>
                  </a:extLst>
                </a:gridCol>
              </a:tblGrid>
              <a:tr h="492232">
                <a:tc>
                  <a:txBody>
                    <a:bodyPr/>
                    <a:lstStyle/>
                    <a:p>
                      <a:r>
                        <a:rPr lang="de-CH" sz="1600" b="1" dirty="0">
                          <a:latin typeface="Century Gothic" panose="020B0502020202020204" pitchFamily="34" charset="0"/>
                        </a:rPr>
                        <a:t>Abschluss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defRPr/>
                      </a:pPr>
                      <a:r>
                        <a:rPr lang="de-CH" sz="1600" b="1" dirty="0">
                          <a:solidFill>
                            <a:schemeClr val="tx1"/>
                          </a:solidFill>
                          <a:latin typeface="Century Gothic" panose="020B0502020202020204" pitchFamily="34" charset="0"/>
                        </a:rPr>
                        <a:t>Fachmaturität</a:t>
                      </a:r>
                      <a:r>
                        <a:rPr lang="de-CH" sz="1600" dirty="0">
                          <a:solidFill>
                            <a:srgbClr val="000000"/>
                          </a:solidFill>
                          <a:latin typeface="Century Gothic" panose="020B0502020202020204" pitchFamily="34" charset="0"/>
                        </a:rPr>
                        <a:t> in einem der Berufsfelder </a:t>
                      </a:r>
                    </a:p>
                    <a:p>
                      <a:pPr algn="ctr">
                        <a:defRPr/>
                      </a:pPr>
                      <a:r>
                        <a:rPr lang="de-CH" sz="1600" dirty="0">
                          <a:solidFill>
                            <a:srgbClr val="0A7E22"/>
                          </a:solidFill>
                          <a:latin typeface="Century Gothic" panose="020B0502020202020204" pitchFamily="34" charset="0"/>
                        </a:rPr>
                        <a:t>Gesundheit – Naturwissenschaften </a:t>
                      </a:r>
                    </a:p>
                    <a:p>
                      <a:pPr algn="ctr">
                        <a:defRPr/>
                      </a:pPr>
                      <a:r>
                        <a:rPr lang="de-CH" sz="1600" dirty="0">
                          <a:solidFill>
                            <a:srgbClr val="FF9966"/>
                          </a:solidFill>
                          <a:latin typeface="Century Gothic" panose="020B0502020202020204" pitchFamily="34" charset="0"/>
                        </a:rPr>
                        <a:t>Soziale Arbeit – Pädagogik</a:t>
                      </a:r>
                    </a:p>
                    <a:p>
                      <a:pPr algn="ctr">
                        <a:defRPr/>
                      </a:pPr>
                      <a:r>
                        <a:rPr lang="de-CH" sz="1600" dirty="0">
                          <a:solidFill>
                            <a:srgbClr val="FF9966"/>
                          </a:solidFill>
                          <a:latin typeface="Century Gothic" panose="020B0502020202020204" pitchFamily="34" charset="0"/>
                        </a:rPr>
                        <a:t> </a:t>
                      </a:r>
                      <a:r>
                        <a:rPr lang="de-CH" sz="1600" dirty="0">
                          <a:solidFill>
                            <a:srgbClr val="3333CC"/>
                          </a:solidFill>
                          <a:latin typeface="Century Gothic" panose="020B0502020202020204" pitchFamily="34" charset="0"/>
                        </a:rPr>
                        <a:t>Kommunikation + Information</a:t>
                      </a:r>
                      <a:endParaRPr lang="de-CH" sz="1600" dirty="0">
                        <a:solidFill>
                          <a:srgbClr val="000000"/>
                        </a:solidFill>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4490808"/>
                  </a:ext>
                </a:extLst>
              </a:tr>
              <a:tr h="370840">
                <a:tc>
                  <a:txBody>
                    <a:bodyPr/>
                    <a:lstStyle/>
                    <a:p>
                      <a:r>
                        <a:rPr lang="de-CH" sz="1600" dirty="0">
                          <a:latin typeface="Century Gothic" panose="020B0502020202020204" pitchFamily="34" charset="0"/>
                        </a:rPr>
                        <a:t>4. FMS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defRPr/>
                      </a:pPr>
                      <a:r>
                        <a:rPr lang="de-CH" sz="1600" dirty="0">
                          <a:solidFill>
                            <a:srgbClr val="000000"/>
                          </a:solidFill>
                          <a:latin typeface="Century Gothic" panose="020B0502020202020204" pitchFamily="34" charset="0"/>
                        </a:rPr>
                        <a:t>28 Wochen Praxis – Fachmaturitätsarbeit</a:t>
                      </a:r>
                    </a:p>
                    <a:p>
                      <a:pPr algn="ctr">
                        <a:defRPr/>
                      </a:pPr>
                      <a:r>
                        <a:rPr lang="de-CH" sz="1600" dirty="0">
                          <a:solidFill>
                            <a:srgbClr val="000000"/>
                          </a:solidFill>
                          <a:latin typeface="Century Gothic" panose="020B0502020202020204" pitchFamily="34" charset="0"/>
                        </a:rPr>
                        <a:t>oder</a:t>
                      </a:r>
                    </a:p>
                    <a:p>
                      <a:pPr algn="ctr">
                        <a:defRPr/>
                      </a:pPr>
                      <a:r>
                        <a:rPr lang="de-CH" sz="1600" dirty="0">
                          <a:solidFill>
                            <a:srgbClr val="000000"/>
                          </a:solidFill>
                          <a:latin typeface="Century Gothic" panose="020B0502020202020204" pitchFamily="34" charset="0"/>
                        </a:rPr>
                        <a:t>Ergänzende Allgemeinbildung und Prüfung</a:t>
                      </a:r>
                    </a:p>
                    <a:p>
                      <a:endParaRPr lang="de-CH" sz="16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3998831"/>
                  </a:ext>
                </a:extLst>
              </a:tr>
              <a:tr h="370840">
                <a:tc>
                  <a:txBody>
                    <a:bodyPr/>
                    <a:lstStyle/>
                    <a:p>
                      <a:r>
                        <a:rPr lang="de-CH" sz="1600" b="1" dirty="0">
                          <a:latin typeface="Century Gothic" panose="020B0502020202020204" pitchFamily="34" charset="0"/>
                        </a:rPr>
                        <a:t>Abschluss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600" b="1" dirty="0">
                          <a:solidFill>
                            <a:schemeClr val="tx1"/>
                          </a:solidFill>
                          <a:latin typeface="Century Gothic" panose="020B0502020202020204" pitchFamily="34" charset="0"/>
                        </a:rPr>
                        <a:t>Fachmittelschulausweis </a:t>
                      </a:r>
                      <a:r>
                        <a:rPr lang="de-CH" sz="1600" dirty="0">
                          <a:solidFill>
                            <a:srgbClr val="000000"/>
                          </a:solidFill>
                          <a:latin typeface="Century Gothic" panose="020B0502020202020204" pitchFamily="34" charset="0"/>
                        </a:rPr>
                        <a:t>im Berufsfeld</a:t>
                      </a:r>
                    </a:p>
                    <a:p>
                      <a:endParaRPr lang="de-CH" sz="16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578188"/>
                  </a:ext>
                </a:extLst>
              </a:tr>
              <a:tr h="370840">
                <a:tc>
                  <a:txBody>
                    <a:bodyPr/>
                    <a:lstStyle/>
                    <a:p>
                      <a:r>
                        <a:rPr lang="de-CH" sz="1600" dirty="0">
                          <a:latin typeface="Century Gothic" panose="020B0502020202020204" pitchFamily="34" charset="0"/>
                        </a:rPr>
                        <a:t>3. FMS</a:t>
                      </a:r>
                    </a:p>
                    <a:p>
                      <a:endParaRPr lang="de-CH" sz="16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defRPr/>
                      </a:pPr>
                      <a:r>
                        <a:rPr lang="de-CH" sz="1600" dirty="0">
                          <a:solidFill>
                            <a:srgbClr val="000000"/>
                          </a:solidFill>
                          <a:latin typeface="Century Gothic" panose="020B0502020202020204" pitchFamily="34" charset="0"/>
                        </a:rPr>
                        <a:t>Allgemeinbildung innerhalb des Berufsfeldes</a:t>
                      </a:r>
                    </a:p>
                    <a:p>
                      <a:pPr algn="ctr">
                        <a:defRPr/>
                      </a:pPr>
                      <a:r>
                        <a:rPr lang="de-CH" sz="1600" dirty="0">
                          <a:solidFill>
                            <a:srgbClr val="000000"/>
                          </a:solidFill>
                          <a:latin typeface="Century Gothic" panose="020B0502020202020204" pitchFamily="34" charset="0"/>
                        </a:rPr>
                        <a:t> </a:t>
                      </a:r>
                      <a:r>
                        <a:rPr lang="de-CH" sz="1600" dirty="0">
                          <a:solidFill>
                            <a:srgbClr val="0A7E22"/>
                          </a:solidFill>
                          <a:latin typeface="Century Gothic" panose="020B0502020202020204" pitchFamily="34" charset="0"/>
                        </a:rPr>
                        <a:t>Gesundheit – Naturwissenschaften </a:t>
                      </a:r>
                    </a:p>
                    <a:p>
                      <a:pPr algn="ctr">
                        <a:defRPr/>
                      </a:pPr>
                      <a:r>
                        <a:rPr lang="de-CH" sz="1600" dirty="0">
                          <a:solidFill>
                            <a:srgbClr val="FF9966"/>
                          </a:solidFill>
                          <a:latin typeface="Century Gothic" panose="020B0502020202020204" pitchFamily="34" charset="0"/>
                        </a:rPr>
                        <a:t>Soziale Arbeit – Pädagogik</a:t>
                      </a:r>
                    </a:p>
                    <a:p>
                      <a:pPr algn="ctr">
                        <a:defRPr/>
                      </a:pPr>
                      <a:r>
                        <a:rPr lang="de-CH" sz="1600" dirty="0">
                          <a:solidFill>
                            <a:srgbClr val="FF9966"/>
                          </a:solidFill>
                          <a:latin typeface="Century Gothic" panose="020B0502020202020204" pitchFamily="34" charset="0"/>
                        </a:rPr>
                        <a:t> </a:t>
                      </a:r>
                      <a:r>
                        <a:rPr lang="de-CH" sz="1600" dirty="0">
                          <a:solidFill>
                            <a:srgbClr val="3333CC"/>
                          </a:solidFill>
                          <a:latin typeface="Century Gothic" panose="020B0502020202020204" pitchFamily="34" charset="0"/>
                        </a:rPr>
                        <a:t>Kommunikation + Information</a:t>
                      </a:r>
                      <a:endParaRPr lang="de-CH" sz="1600" dirty="0">
                        <a:solidFill>
                          <a:srgbClr val="000000"/>
                        </a:solidFill>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9802556"/>
                  </a:ext>
                </a:extLst>
              </a:tr>
              <a:tr h="370840">
                <a:tc>
                  <a:txBody>
                    <a:bodyPr/>
                    <a:lstStyle/>
                    <a:p>
                      <a:r>
                        <a:rPr lang="de-CH" sz="1600" dirty="0">
                          <a:latin typeface="Century Gothic" panose="020B0502020202020204" pitchFamily="34" charset="0"/>
                        </a:rPr>
                        <a:t>2. FMS</a:t>
                      </a:r>
                    </a:p>
                    <a:p>
                      <a:endParaRPr lang="de-CH" sz="16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212208"/>
                  </a:ext>
                </a:extLst>
              </a:tr>
              <a:tr h="370840">
                <a:tc>
                  <a:txBody>
                    <a:bodyPr/>
                    <a:lstStyle/>
                    <a:p>
                      <a:r>
                        <a:rPr lang="de-CH" sz="1600" dirty="0">
                          <a:latin typeface="Century Gothic" panose="020B0502020202020204" pitchFamily="34" charset="0"/>
                        </a:rPr>
                        <a:t>1. FMS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600" dirty="0">
                          <a:solidFill>
                            <a:srgbClr val="000000"/>
                          </a:solidFill>
                          <a:latin typeface="Century Gothic" panose="020B0502020202020204" pitchFamily="34" charset="0"/>
                        </a:rPr>
                        <a:t>Allgemeinbildung im Klassenverband</a:t>
                      </a:r>
                    </a:p>
                    <a:p>
                      <a:endParaRPr lang="de-CH" sz="16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7585316"/>
                  </a:ext>
                </a:extLst>
              </a:tr>
            </a:tbl>
          </a:graphicData>
        </a:graphic>
      </p:graphicFrame>
    </p:spTree>
    <p:custDataLst>
      <p:tags r:id="rId1"/>
    </p:custDataLst>
    <p:extLst>
      <p:ext uri="{BB962C8B-B14F-4D97-AF65-F5344CB8AC3E}">
        <p14:creationId xmlns:p14="http://schemas.microsoft.com/office/powerpoint/2010/main" val="459504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F8497-2ED8-80FA-2FD3-D04B0790046E}"/>
            </a:ext>
          </a:extLst>
        </p:cNvPr>
        <p:cNvGrpSpPr/>
        <p:nvPr/>
      </p:nvGrpSpPr>
      <p:grpSpPr>
        <a:xfrm>
          <a:off x="0" y="0"/>
          <a:ext cx="0" cy="0"/>
          <a:chOff x="0" y="0"/>
          <a:chExt cx="0" cy="0"/>
        </a:xfrm>
      </p:grpSpPr>
      <p:graphicFrame>
        <p:nvGraphicFramePr>
          <p:cNvPr id="37" name="Diagramm 36">
            <a:extLst>
              <a:ext uri="{FF2B5EF4-FFF2-40B4-BE49-F238E27FC236}">
                <a16:creationId xmlns:a16="http://schemas.microsoft.com/office/drawing/2014/main" id="{7AF2668C-BE7C-1573-599F-ADAB4224BFBE}"/>
              </a:ext>
            </a:extLst>
          </p:cNvPr>
          <p:cNvGraphicFramePr/>
          <p:nvPr/>
        </p:nvGraphicFramePr>
        <p:xfrm>
          <a:off x="1535001" y="553094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Grafik 1">
            <a:extLst>
              <a:ext uri="{FF2B5EF4-FFF2-40B4-BE49-F238E27FC236}">
                <a16:creationId xmlns:a16="http://schemas.microsoft.com/office/drawing/2014/main" id="{2CA6C531-9959-4064-B8E0-C3F882EF8D98}"/>
              </a:ext>
            </a:extLst>
          </p:cNvPr>
          <p:cNvPicPr>
            <a:picLocks noChangeAspect="1"/>
          </p:cNvPicPr>
          <p:nvPr/>
        </p:nvPicPr>
        <p:blipFill>
          <a:blip r:embed="rId9"/>
          <a:stretch>
            <a:fillRect/>
          </a:stretch>
        </p:blipFill>
        <p:spPr>
          <a:xfrm>
            <a:off x="289931" y="114415"/>
            <a:ext cx="2885714" cy="904762"/>
          </a:xfrm>
          <a:prstGeom prst="rect">
            <a:avLst/>
          </a:prstGeom>
        </p:spPr>
      </p:pic>
      <p:sp>
        <p:nvSpPr>
          <p:cNvPr id="7" name="Textfeld 6">
            <a:extLst>
              <a:ext uri="{FF2B5EF4-FFF2-40B4-BE49-F238E27FC236}">
                <a16:creationId xmlns:a16="http://schemas.microsoft.com/office/drawing/2014/main" id="{76759D1D-BA18-A46C-C0A6-4666BEFB4DCD}"/>
              </a:ext>
            </a:extLst>
          </p:cNvPr>
          <p:cNvSpPr txBox="1"/>
          <p:nvPr/>
        </p:nvSpPr>
        <p:spPr>
          <a:xfrm>
            <a:off x="543697" y="1556951"/>
            <a:ext cx="10345020" cy="1200329"/>
          </a:xfrm>
          <a:prstGeom prst="rect">
            <a:avLst/>
          </a:prstGeom>
          <a:noFill/>
        </p:spPr>
        <p:txBody>
          <a:bodyPr wrap="square" rtlCol="0">
            <a:spAutoFit/>
          </a:bodyPr>
          <a:lstStyle/>
          <a:p>
            <a:r>
              <a:rPr lang="de-DE" dirty="0">
                <a:latin typeface="Century Gothic" panose="020B0502020202020204" pitchFamily="34" charset="0"/>
              </a:rPr>
              <a:t>1.Klasse FMS: 	-Allgemeinbildender Unterricht im Klassenverband. Probezeit!</a:t>
            </a:r>
          </a:p>
          <a:p>
            <a:r>
              <a:rPr lang="de-DE" dirty="0">
                <a:latin typeface="Century Gothic" panose="020B0502020202020204" pitchFamily="34" charset="0"/>
              </a:rPr>
              <a:t>		-Blockunterricht</a:t>
            </a:r>
          </a:p>
          <a:p>
            <a:r>
              <a:rPr lang="de-DE" dirty="0">
                <a:latin typeface="Century Gothic" panose="020B0502020202020204" pitchFamily="34" charset="0"/>
              </a:rPr>
              <a:t>		-BIZ-Block</a:t>
            </a:r>
          </a:p>
          <a:p>
            <a:endParaRPr lang="de-DE" dirty="0"/>
          </a:p>
        </p:txBody>
      </p:sp>
      <p:sp>
        <p:nvSpPr>
          <p:cNvPr id="3" name="Textfeld 2">
            <a:extLst>
              <a:ext uri="{FF2B5EF4-FFF2-40B4-BE49-F238E27FC236}">
                <a16:creationId xmlns:a16="http://schemas.microsoft.com/office/drawing/2014/main" id="{76F3FB7E-63E5-92FB-ACEC-E39EC07BFEE0}"/>
              </a:ext>
            </a:extLst>
          </p:cNvPr>
          <p:cNvSpPr txBox="1"/>
          <p:nvPr/>
        </p:nvSpPr>
        <p:spPr>
          <a:xfrm>
            <a:off x="662152" y="2757280"/>
            <a:ext cx="7678705" cy="1754326"/>
          </a:xfrm>
          <a:prstGeom prst="rect">
            <a:avLst/>
          </a:prstGeom>
          <a:solidFill>
            <a:schemeClr val="accent4">
              <a:lumMod val="60000"/>
              <a:lumOff val="40000"/>
            </a:schemeClr>
          </a:solidFill>
        </p:spPr>
        <p:txBody>
          <a:bodyPr wrap="none" rtlCol="0">
            <a:spAutoFit/>
          </a:bodyPr>
          <a:lstStyle/>
          <a:p>
            <a:r>
              <a:rPr lang="de-DE" dirty="0">
                <a:latin typeface="Century Gothic" panose="020B0502020202020204" pitchFamily="34" charset="0"/>
              </a:rPr>
              <a:t>2.Klasse FMS: 	-Allgemeinbildender Unterricht im Klassenverband.</a:t>
            </a:r>
          </a:p>
          <a:p>
            <a:r>
              <a:rPr lang="de-DE" dirty="0">
                <a:latin typeface="Century Gothic" panose="020B0502020202020204" pitchFamily="34" charset="0"/>
              </a:rPr>
              <a:t>		-Ausrichtung in verschiedene Berufsfelder</a:t>
            </a:r>
          </a:p>
          <a:p>
            <a:r>
              <a:rPr lang="de-DE" dirty="0">
                <a:latin typeface="Century Gothic" panose="020B0502020202020204" pitchFamily="34" charset="0"/>
              </a:rPr>
              <a:t>		-Blockunterricht</a:t>
            </a:r>
          </a:p>
          <a:p>
            <a:r>
              <a:rPr lang="de-DE" dirty="0">
                <a:latin typeface="Century Gothic" panose="020B0502020202020204" pitchFamily="34" charset="0"/>
              </a:rPr>
              <a:t>		-</a:t>
            </a:r>
            <a:r>
              <a:rPr lang="de-DE" dirty="0" err="1">
                <a:latin typeface="Century Gothic" panose="020B0502020202020204" pitchFamily="34" charset="0"/>
              </a:rPr>
              <a:t>Ausserschulisches</a:t>
            </a:r>
            <a:r>
              <a:rPr lang="de-DE" dirty="0">
                <a:latin typeface="Century Gothic" panose="020B0502020202020204" pitchFamily="34" charset="0"/>
              </a:rPr>
              <a:t> Praktikum</a:t>
            </a:r>
          </a:p>
          <a:p>
            <a:r>
              <a:rPr lang="de-DE" dirty="0">
                <a:latin typeface="Century Gothic" panose="020B0502020202020204" pitchFamily="34" charset="0"/>
              </a:rPr>
              <a:t>		-Sprachaufenthalt</a:t>
            </a:r>
          </a:p>
          <a:p>
            <a:endParaRPr lang="de-DE" dirty="0"/>
          </a:p>
        </p:txBody>
      </p:sp>
      <p:sp>
        <p:nvSpPr>
          <p:cNvPr id="6" name="Textfeld 5">
            <a:extLst>
              <a:ext uri="{FF2B5EF4-FFF2-40B4-BE49-F238E27FC236}">
                <a16:creationId xmlns:a16="http://schemas.microsoft.com/office/drawing/2014/main" id="{7BE9B5C9-43BC-15EB-F0CC-469FD3D18D16}"/>
              </a:ext>
            </a:extLst>
          </p:cNvPr>
          <p:cNvSpPr txBox="1"/>
          <p:nvPr/>
        </p:nvSpPr>
        <p:spPr>
          <a:xfrm>
            <a:off x="662152" y="4593376"/>
            <a:ext cx="7678705" cy="1200329"/>
          </a:xfrm>
          <a:prstGeom prst="rect">
            <a:avLst/>
          </a:prstGeom>
          <a:solidFill>
            <a:schemeClr val="accent3">
              <a:lumMod val="60000"/>
              <a:lumOff val="40000"/>
            </a:schemeClr>
          </a:solidFill>
        </p:spPr>
        <p:txBody>
          <a:bodyPr wrap="none" rtlCol="0">
            <a:spAutoFit/>
          </a:bodyPr>
          <a:lstStyle/>
          <a:p>
            <a:r>
              <a:rPr lang="de-DE" dirty="0">
                <a:latin typeface="Century Gothic" panose="020B0502020202020204" pitchFamily="34" charset="0"/>
              </a:rPr>
              <a:t>3.Klasse FMS: 	-Allgemeinbildender Unterricht im Klassenverband.</a:t>
            </a:r>
          </a:p>
          <a:p>
            <a:r>
              <a:rPr lang="de-DE" dirty="0">
                <a:latin typeface="Century Gothic" panose="020B0502020202020204" pitchFamily="34" charset="0"/>
              </a:rPr>
              <a:t>		-Ausrichtung in verschiedene Berufsfelder</a:t>
            </a:r>
          </a:p>
          <a:p>
            <a:r>
              <a:rPr lang="de-DE" dirty="0">
                <a:latin typeface="Century Gothic" panose="020B0502020202020204" pitchFamily="34" charset="0"/>
              </a:rPr>
              <a:t>		-Wahl Fachmaturität oder anderer Berufsweg</a:t>
            </a:r>
          </a:p>
          <a:p>
            <a:endParaRPr lang="de-DE" dirty="0"/>
          </a:p>
        </p:txBody>
      </p:sp>
    </p:spTree>
    <p:custDataLst>
      <p:tags r:id="rId1"/>
    </p:custDataLst>
    <p:extLst>
      <p:ext uri="{BB962C8B-B14F-4D97-AF65-F5344CB8AC3E}">
        <p14:creationId xmlns:p14="http://schemas.microsoft.com/office/powerpoint/2010/main" val="1303399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7CC2A-FF9E-62A3-D1AD-41FDC348ECF6}"/>
            </a:ext>
          </a:extLst>
        </p:cNvPr>
        <p:cNvGrpSpPr/>
        <p:nvPr/>
      </p:nvGrpSpPr>
      <p:grpSpPr>
        <a:xfrm>
          <a:off x="0" y="0"/>
          <a:ext cx="0" cy="0"/>
          <a:chOff x="0" y="0"/>
          <a:chExt cx="0" cy="0"/>
        </a:xfrm>
      </p:grpSpPr>
      <p:graphicFrame>
        <p:nvGraphicFramePr>
          <p:cNvPr id="37" name="Diagramm 36">
            <a:extLst>
              <a:ext uri="{FF2B5EF4-FFF2-40B4-BE49-F238E27FC236}">
                <a16:creationId xmlns:a16="http://schemas.microsoft.com/office/drawing/2014/main" id="{2802D339-BE00-EC50-8573-64C5275ADFF5}"/>
              </a:ext>
            </a:extLst>
          </p:cNvPr>
          <p:cNvGraphicFramePr/>
          <p:nvPr/>
        </p:nvGraphicFramePr>
        <p:xfrm>
          <a:off x="1535001" y="553094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Grafik 1">
            <a:extLst>
              <a:ext uri="{FF2B5EF4-FFF2-40B4-BE49-F238E27FC236}">
                <a16:creationId xmlns:a16="http://schemas.microsoft.com/office/drawing/2014/main" id="{4CD46FC6-BEF4-2A42-3419-8D248BD96ADC}"/>
              </a:ext>
            </a:extLst>
          </p:cNvPr>
          <p:cNvPicPr>
            <a:picLocks noChangeAspect="1"/>
          </p:cNvPicPr>
          <p:nvPr/>
        </p:nvPicPr>
        <p:blipFill>
          <a:blip r:embed="rId9"/>
          <a:stretch>
            <a:fillRect/>
          </a:stretch>
        </p:blipFill>
        <p:spPr>
          <a:xfrm>
            <a:off x="289931" y="114415"/>
            <a:ext cx="2885714" cy="904762"/>
          </a:xfrm>
          <a:prstGeom prst="rect">
            <a:avLst/>
          </a:prstGeom>
        </p:spPr>
      </p:pic>
      <p:sp>
        <p:nvSpPr>
          <p:cNvPr id="7" name="Textfeld 6">
            <a:extLst>
              <a:ext uri="{FF2B5EF4-FFF2-40B4-BE49-F238E27FC236}">
                <a16:creationId xmlns:a16="http://schemas.microsoft.com/office/drawing/2014/main" id="{4B827FF7-2BED-FCFB-7458-5F18FBF9D0E9}"/>
              </a:ext>
            </a:extLst>
          </p:cNvPr>
          <p:cNvSpPr txBox="1"/>
          <p:nvPr/>
        </p:nvSpPr>
        <p:spPr>
          <a:xfrm>
            <a:off x="543697" y="1556951"/>
            <a:ext cx="10345020" cy="6463308"/>
          </a:xfrm>
          <a:prstGeom prst="rect">
            <a:avLst/>
          </a:prstGeom>
          <a:noFill/>
        </p:spPr>
        <p:txBody>
          <a:bodyPr wrap="square" rtlCol="0">
            <a:spAutoFit/>
          </a:bodyPr>
          <a:lstStyle/>
          <a:p>
            <a:r>
              <a:rPr lang="de-DE" dirty="0">
                <a:latin typeface="Century Gothic" panose="020B0502020202020204" pitchFamily="34" charset="0"/>
              </a:rPr>
              <a:t>1.Klasse FMS: 	Probezeit- Zwei Phasen</a:t>
            </a:r>
          </a:p>
          <a:p>
            <a:endParaRPr lang="de-DE" dirty="0">
              <a:latin typeface="Century Gothic" panose="020B0502020202020204" pitchFamily="34" charset="0"/>
            </a:endParaRPr>
          </a:p>
          <a:p>
            <a:endParaRPr lang="de-DE" dirty="0">
              <a:latin typeface="Century Gothic" panose="020B0502020202020204" pitchFamily="34" charset="0"/>
            </a:endParaRPr>
          </a:p>
          <a:p>
            <a:r>
              <a:rPr lang="de-DE" dirty="0">
                <a:highlight>
                  <a:srgbClr val="FFFF00"/>
                </a:highlight>
                <a:latin typeface="Century Gothic" panose="020B0502020202020204" pitchFamily="34" charset="0"/>
              </a:rPr>
              <a:t>1.Phase:</a:t>
            </a:r>
            <a:r>
              <a:rPr lang="de-DE" dirty="0">
                <a:latin typeface="Century Gothic" panose="020B0502020202020204" pitchFamily="34" charset="0"/>
              </a:rPr>
              <a:t>	-August- Mitte November</a:t>
            </a:r>
          </a:p>
          <a:p>
            <a:r>
              <a:rPr lang="de-DE" dirty="0">
                <a:latin typeface="Century Gothic" panose="020B0502020202020204" pitchFamily="34" charset="0"/>
              </a:rPr>
              <a:t>		-in allen Fächern werden Noten erhoben (inklusive Sport, BG, Mu etc.)</a:t>
            </a:r>
          </a:p>
          <a:p>
            <a:r>
              <a:rPr lang="de-DE" dirty="0">
                <a:latin typeface="Century Gothic" panose="020B0502020202020204" pitchFamily="34" charset="0"/>
              </a:rPr>
              <a:t>		-Besprechung der Notensituation mit Klassenlehrperson</a:t>
            </a:r>
          </a:p>
          <a:p>
            <a:r>
              <a:rPr lang="de-DE" dirty="0">
                <a:latin typeface="Century Gothic" panose="020B0502020202020204" pitchFamily="34" charset="0"/>
              </a:rPr>
              <a:t>		-</a:t>
            </a:r>
            <a:r>
              <a:rPr lang="de-DE" b="1" dirty="0">
                <a:latin typeface="Century Gothic" panose="020B0502020202020204" pitchFamily="34" charset="0"/>
              </a:rPr>
              <a:t>keine Selektion- </a:t>
            </a:r>
            <a:r>
              <a:rPr lang="de-DE" dirty="0" err="1">
                <a:latin typeface="Century Gothic" panose="020B0502020202020204" pitchFamily="34" charset="0"/>
              </a:rPr>
              <a:t>Schüler:innen</a:t>
            </a:r>
            <a:r>
              <a:rPr lang="de-DE" dirty="0">
                <a:latin typeface="Century Gothic" panose="020B0502020202020204" pitchFamily="34" charset="0"/>
              </a:rPr>
              <a:t> besuchen weiterhin die FMS</a:t>
            </a:r>
          </a:p>
          <a:p>
            <a:endParaRPr lang="de-DE" dirty="0">
              <a:latin typeface="Century Gothic" panose="020B0502020202020204" pitchFamily="34" charset="0"/>
            </a:endParaRPr>
          </a:p>
          <a:p>
            <a:endParaRPr lang="de-DE" dirty="0">
              <a:latin typeface="Century Gothic" panose="020B0502020202020204" pitchFamily="34" charset="0"/>
            </a:endParaRPr>
          </a:p>
          <a:p>
            <a:r>
              <a:rPr lang="de-DE" dirty="0">
                <a:highlight>
                  <a:srgbClr val="00FF00"/>
                </a:highlight>
                <a:latin typeface="Century Gothic" panose="020B0502020202020204" pitchFamily="34" charset="0"/>
              </a:rPr>
              <a:t>2.Phase:	</a:t>
            </a:r>
            <a:r>
              <a:rPr lang="de-DE" dirty="0">
                <a:latin typeface="Century Gothic" panose="020B0502020202020204" pitchFamily="34" charset="0"/>
              </a:rPr>
              <a:t>-Mitte November-Ende Januar</a:t>
            </a:r>
          </a:p>
          <a:p>
            <a:r>
              <a:rPr lang="de-DE" dirty="0">
                <a:latin typeface="Century Gothic" panose="020B0502020202020204" pitchFamily="34" charset="0"/>
              </a:rPr>
              <a:t>		-in allen Fächern werden Noten erhoben (inklusive Sport, BG, Mu etc.)</a:t>
            </a:r>
          </a:p>
          <a:p>
            <a:r>
              <a:rPr lang="de-DE" dirty="0">
                <a:latin typeface="Century Gothic" panose="020B0502020202020204" pitchFamily="34" charset="0"/>
              </a:rPr>
              <a:t>		-</a:t>
            </a:r>
            <a:r>
              <a:rPr lang="de-DE" b="1" dirty="0">
                <a:latin typeface="Century Gothic" panose="020B0502020202020204" pitchFamily="34" charset="0"/>
              </a:rPr>
              <a:t>Selektion</a:t>
            </a:r>
            <a:r>
              <a:rPr lang="de-DE" dirty="0">
                <a:latin typeface="Century Gothic" panose="020B0502020202020204" pitchFamily="34" charset="0"/>
              </a:rPr>
              <a:t>, wenn Notenrichtlinien nicht eingehalten werden</a:t>
            </a:r>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Tree>
    <p:custDataLst>
      <p:tags r:id="rId1"/>
    </p:custDataLst>
    <p:extLst>
      <p:ext uri="{BB962C8B-B14F-4D97-AF65-F5344CB8AC3E}">
        <p14:creationId xmlns:p14="http://schemas.microsoft.com/office/powerpoint/2010/main" val="3794969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0AC948EB-E260-91EA-E520-640E871FF375}"/>
              </a:ext>
            </a:extLst>
          </p:cNvPr>
          <p:cNvSpPr>
            <a:spLocks noGrp="1"/>
          </p:cNvSpPr>
          <p:nvPr>
            <p:ph type="title"/>
          </p:nvPr>
        </p:nvSpPr>
        <p:spPr>
          <a:xfrm>
            <a:off x="5264727" y="107951"/>
            <a:ext cx="6386946" cy="917285"/>
          </a:xfrm>
        </p:spPr>
        <p:txBody>
          <a:bodyPr>
            <a:normAutofit/>
          </a:bodyPr>
          <a:lstStyle/>
          <a:p>
            <a:pPr eaLnBrk="1" hangingPunct="1"/>
            <a:r>
              <a:rPr lang="de-DE" altLang="de-DE" sz="2800" b="1" dirty="0" err="1">
                <a:latin typeface="Century Gothic" panose="020B0502020202020204" pitchFamily="34" charset="0"/>
                <a:ea typeface="ＭＳ Ｐゴシック" panose="020B0600070205080204" pitchFamily="34" charset="-128"/>
              </a:rPr>
              <a:t>Ausserschulisches</a:t>
            </a:r>
            <a:r>
              <a:rPr lang="de-DE" altLang="de-DE" sz="2800" b="1" dirty="0">
                <a:latin typeface="Century Gothic" panose="020B0502020202020204" pitchFamily="34" charset="0"/>
                <a:ea typeface="ＭＳ Ｐゴシック" panose="020B0600070205080204" pitchFamily="34" charset="-128"/>
              </a:rPr>
              <a:t> Praktikum </a:t>
            </a:r>
          </a:p>
        </p:txBody>
      </p:sp>
      <p:sp>
        <p:nvSpPr>
          <p:cNvPr id="31746" name="Foliennummernplatzhalter 5">
            <a:extLst>
              <a:ext uri="{FF2B5EF4-FFF2-40B4-BE49-F238E27FC236}">
                <a16:creationId xmlns:a16="http://schemas.microsoft.com/office/drawing/2014/main" id="{4E332A5F-B1CB-8F65-9373-F3191C338B0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80000"/>
              </a:lnSpc>
            </a:pPr>
            <a:fld id="{26F4CC5E-2A22-774A-A7DE-33441A1F1AFC}" type="slidenum">
              <a:rPr lang="en-US" altLang="de-DE" sz="1200">
                <a:solidFill>
                  <a:srgbClr val="FFFFFF"/>
                </a:solidFill>
              </a:rPr>
              <a:pPr>
                <a:lnSpc>
                  <a:spcPct val="80000"/>
                </a:lnSpc>
              </a:pPr>
              <a:t>14</a:t>
            </a:fld>
            <a:endParaRPr lang="en-US" altLang="de-DE" sz="1200">
              <a:solidFill>
                <a:srgbClr val="FFFFFF"/>
              </a:solidFill>
            </a:endParaRPr>
          </a:p>
        </p:txBody>
      </p:sp>
      <p:sp>
        <p:nvSpPr>
          <p:cNvPr id="31747" name="Rectangle 3">
            <a:extLst>
              <a:ext uri="{FF2B5EF4-FFF2-40B4-BE49-F238E27FC236}">
                <a16:creationId xmlns:a16="http://schemas.microsoft.com/office/drawing/2014/main" id="{1E4F43A3-F7A9-A336-7720-27607922CCC8}"/>
              </a:ext>
            </a:extLst>
          </p:cNvPr>
          <p:cNvSpPr>
            <a:spLocks noGrp="1"/>
          </p:cNvSpPr>
          <p:nvPr>
            <p:ph sz="quarter" idx="1"/>
          </p:nvPr>
        </p:nvSpPr>
        <p:spPr>
          <a:xfrm>
            <a:off x="1774825" y="1916113"/>
            <a:ext cx="8832850" cy="4495800"/>
          </a:xfrm>
        </p:spPr>
        <p:txBody>
          <a:bodyPr>
            <a:normAutofit lnSpcReduction="10000"/>
          </a:bodyPr>
          <a:lstStyle/>
          <a:p>
            <a:pPr eaLnBrk="1" hangingPunct="1">
              <a:lnSpc>
                <a:spcPct val="90000"/>
              </a:lnSpc>
              <a:buFont typeface="Wingdings" pitchFamily="2" charset="2"/>
              <a:buNone/>
            </a:pPr>
            <a:r>
              <a:rPr lang="de-DE" altLang="de-DE" b="1" dirty="0">
                <a:latin typeface="Century Gothic" panose="020B0502020202020204" pitchFamily="34" charset="0"/>
                <a:ea typeface="ＭＳ Ｐゴシック" panose="020B0600070205080204" pitchFamily="34" charset="-128"/>
              </a:rPr>
              <a:t>Zielsetzung</a:t>
            </a:r>
            <a:r>
              <a:rPr lang="de-DE" altLang="de-DE" dirty="0">
                <a:latin typeface="Century Gothic" panose="020B0502020202020204" pitchFamily="34" charset="0"/>
                <a:ea typeface="ＭＳ Ｐゴシック" panose="020B0600070205080204" pitchFamily="34" charset="-128"/>
              </a:rPr>
              <a:t>: </a:t>
            </a:r>
          </a:p>
          <a:p>
            <a:pPr>
              <a:spcBef>
                <a:spcPts val="1800"/>
              </a:spcBef>
              <a:spcAft>
                <a:spcPts val="1200"/>
              </a:spcAft>
            </a:pPr>
            <a:r>
              <a:rPr lang="de-DE" altLang="de-DE" dirty="0">
                <a:latin typeface="Century Gothic" panose="020B0502020202020204" pitchFamily="34" charset="0"/>
                <a:ea typeface="ＭＳ Ｐゴシック" panose="020B0600070205080204" pitchFamily="34" charset="-128"/>
              </a:rPr>
              <a:t>Andersartiges soziales Umfeld kennen lernen</a:t>
            </a:r>
          </a:p>
          <a:p>
            <a:pPr>
              <a:spcBef>
                <a:spcPts val="1800"/>
              </a:spcBef>
              <a:spcAft>
                <a:spcPts val="1200"/>
              </a:spcAft>
            </a:pPr>
            <a:r>
              <a:rPr lang="de-DE" altLang="de-DE" dirty="0">
                <a:latin typeface="Century Gothic" panose="020B0502020202020204" pitchFamily="34" charset="0"/>
                <a:ea typeface="ＭＳ Ｐゴシック" panose="020B0600070205080204" pitchFamily="34" charset="-128"/>
              </a:rPr>
              <a:t>Berufsfindung unterstützen</a:t>
            </a:r>
          </a:p>
          <a:p>
            <a:pPr eaLnBrk="1" hangingPunct="1">
              <a:lnSpc>
                <a:spcPct val="90000"/>
              </a:lnSpc>
            </a:pPr>
            <a:endParaRPr lang="de-DE" altLang="de-DE" dirty="0">
              <a:latin typeface="Century Gothic" panose="020B0502020202020204" pitchFamily="34" charset="0"/>
              <a:ea typeface="ＭＳ Ｐゴシック" panose="020B0600070205080204" pitchFamily="34" charset="-128"/>
            </a:endParaRPr>
          </a:p>
          <a:p>
            <a:pPr eaLnBrk="1" hangingPunct="1">
              <a:lnSpc>
                <a:spcPct val="90000"/>
              </a:lnSpc>
              <a:buFont typeface="Wingdings" pitchFamily="2" charset="2"/>
              <a:buNone/>
            </a:pPr>
            <a:r>
              <a:rPr lang="de-DE" altLang="de-DE" b="1" dirty="0">
                <a:latin typeface="Century Gothic" panose="020B0502020202020204" pitchFamily="34" charset="0"/>
                <a:ea typeface="ＭＳ Ｐゴシック" panose="020B0600070205080204" pitchFamily="34" charset="-128"/>
              </a:rPr>
              <a:t>Wann?</a:t>
            </a:r>
            <a:endParaRPr lang="de-DE" altLang="de-DE" dirty="0">
              <a:latin typeface="Century Gothic" panose="020B0502020202020204" pitchFamily="34" charset="0"/>
              <a:ea typeface="ＭＳ Ｐゴシック" panose="020B0600070205080204" pitchFamily="34" charset="-128"/>
            </a:endParaRPr>
          </a:p>
          <a:p>
            <a:pPr>
              <a:spcBef>
                <a:spcPts val="1800"/>
              </a:spcBef>
              <a:spcAft>
                <a:spcPts val="1200"/>
              </a:spcAft>
            </a:pPr>
            <a:r>
              <a:rPr lang="de-DE" altLang="de-DE" dirty="0">
                <a:latin typeface="Century Gothic" panose="020B0502020202020204" pitchFamily="34" charset="0"/>
                <a:ea typeface="ＭＳ Ｐゴシック" panose="020B0600070205080204" pitchFamily="34" charset="-128"/>
              </a:rPr>
              <a:t>2. FMS</a:t>
            </a:r>
          </a:p>
          <a:p>
            <a:pPr>
              <a:spcBef>
                <a:spcPts val="1800"/>
              </a:spcBef>
              <a:spcAft>
                <a:spcPts val="1200"/>
              </a:spcAft>
            </a:pPr>
            <a:r>
              <a:rPr lang="de-DE" altLang="de-DE" dirty="0">
                <a:latin typeface="Century Gothic" panose="020B0502020202020204" pitchFamily="34" charset="0"/>
                <a:ea typeface="ＭＳ Ｐゴシック" panose="020B0600070205080204" pitchFamily="34" charset="-128"/>
              </a:rPr>
              <a:t>Woche 42 - 44 (ab 2. Woche Herbstferien)</a:t>
            </a:r>
          </a:p>
          <a:p>
            <a:pPr eaLnBrk="1" hangingPunct="1">
              <a:lnSpc>
                <a:spcPct val="90000"/>
              </a:lnSpc>
            </a:pPr>
            <a:endParaRPr lang="de-DE" altLang="de-DE" dirty="0">
              <a:ea typeface="ＭＳ Ｐゴシック" panose="020B0600070205080204" pitchFamily="34" charset="-128"/>
            </a:endParaRPr>
          </a:p>
        </p:txBody>
      </p:sp>
      <p:pic>
        <p:nvPicPr>
          <p:cNvPr id="2" name="Grafik 1">
            <a:extLst>
              <a:ext uri="{FF2B5EF4-FFF2-40B4-BE49-F238E27FC236}">
                <a16:creationId xmlns:a16="http://schemas.microsoft.com/office/drawing/2014/main" id="{15192A49-4A33-2706-3997-B5916CDB72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16" y="107951"/>
            <a:ext cx="1969726" cy="61517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42534EF5-681D-2BFA-91FA-4FB7B0019127}"/>
              </a:ext>
            </a:extLst>
          </p:cNvPr>
          <p:cNvSpPr>
            <a:spLocks noGrp="1"/>
          </p:cNvSpPr>
          <p:nvPr>
            <p:ph type="title"/>
          </p:nvPr>
        </p:nvSpPr>
        <p:spPr>
          <a:xfrm>
            <a:off x="3366655" y="107951"/>
            <a:ext cx="8271164" cy="1249794"/>
          </a:xfrm>
        </p:spPr>
        <p:txBody>
          <a:bodyPr>
            <a:normAutofit/>
          </a:bodyPr>
          <a:lstStyle/>
          <a:p>
            <a:pPr eaLnBrk="1" hangingPunct="1"/>
            <a:r>
              <a:rPr lang="de-DE" altLang="de-DE" sz="2800" b="1" dirty="0" err="1">
                <a:latin typeface="Century Gothic" panose="020B0502020202020204" pitchFamily="34" charset="0"/>
                <a:ea typeface="ＭＳ Ｐゴシック" panose="020B0600070205080204" pitchFamily="34" charset="-128"/>
              </a:rPr>
              <a:t>Ausserschulisches</a:t>
            </a:r>
            <a:r>
              <a:rPr lang="de-DE" altLang="de-DE" sz="2800" b="1" dirty="0">
                <a:latin typeface="Century Gothic" panose="020B0502020202020204" pitchFamily="34" charset="0"/>
                <a:ea typeface="ＭＳ Ｐゴシック" panose="020B0600070205080204" pitchFamily="34" charset="-128"/>
              </a:rPr>
              <a:t> Praktikum </a:t>
            </a:r>
          </a:p>
        </p:txBody>
      </p:sp>
      <p:sp>
        <p:nvSpPr>
          <p:cNvPr id="33794" name="Foliennummernplatzhalter 5">
            <a:extLst>
              <a:ext uri="{FF2B5EF4-FFF2-40B4-BE49-F238E27FC236}">
                <a16:creationId xmlns:a16="http://schemas.microsoft.com/office/drawing/2014/main" id="{DA04AA78-E707-5579-F2AD-ADE9568158C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80000"/>
              </a:lnSpc>
            </a:pPr>
            <a:fld id="{915B2E09-5E50-1647-B10C-B69C9C05133C}" type="slidenum">
              <a:rPr lang="en-US" altLang="de-DE" sz="1200">
                <a:solidFill>
                  <a:srgbClr val="FFFFFF"/>
                </a:solidFill>
              </a:rPr>
              <a:pPr>
                <a:lnSpc>
                  <a:spcPct val="80000"/>
                </a:lnSpc>
              </a:pPr>
              <a:t>15</a:t>
            </a:fld>
            <a:endParaRPr lang="en-US" altLang="de-DE" sz="1200">
              <a:solidFill>
                <a:srgbClr val="FFFFFF"/>
              </a:solidFill>
            </a:endParaRPr>
          </a:p>
        </p:txBody>
      </p:sp>
      <p:sp>
        <p:nvSpPr>
          <p:cNvPr id="33795" name="Rectangle 3">
            <a:extLst>
              <a:ext uri="{FF2B5EF4-FFF2-40B4-BE49-F238E27FC236}">
                <a16:creationId xmlns:a16="http://schemas.microsoft.com/office/drawing/2014/main" id="{01CDB6D3-5894-A6EE-7A0B-5EBAF353E905}"/>
              </a:ext>
            </a:extLst>
          </p:cNvPr>
          <p:cNvSpPr>
            <a:spLocks noGrp="1"/>
          </p:cNvSpPr>
          <p:nvPr>
            <p:ph sz="quarter" idx="1"/>
          </p:nvPr>
        </p:nvSpPr>
        <p:spPr>
          <a:xfrm>
            <a:off x="1828800" y="1905000"/>
            <a:ext cx="9220200" cy="4343400"/>
          </a:xfrm>
        </p:spPr>
        <p:txBody>
          <a:bodyPr>
            <a:normAutofit lnSpcReduction="10000"/>
          </a:bodyPr>
          <a:lstStyle/>
          <a:p>
            <a:pPr eaLnBrk="1" hangingPunct="1">
              <a:lnSpc>
                <a:spcPct val="90000"/>
              </a:lnSpc>
              <a:buFont typeface="Wingdings" pitchFamily="2" charset="2"/>
              <a:buNone/>
            </a:pPr>
            <a:r>
              <a:rPr lang="de-DE" altLang="de-DE" b="1" dirty="0">
                <a:latin typeface="Century Gothic" panose="020B0502020202020204" pitchFamily="34" charset="0"/>
                <a:ea typeface="ＭＳ Ｐゴシック" panose="020B0600070205080204" pitchFamily="34" charset="-128"/>
              </a:rPr>
              <a:t>Wo?</a:t>
            </a:r>
          </a:p>
          <a:p>
            <a:pPr>
              <a:spcBef>
                <a:spcPts val="1800"/>
              </a:spcBef>
              <a:spcAft>
                <a:spcPts val="600"/>
              </a:spcAft>
            </a:pPr>
            <a:r>
              <a:rPr lang="de-DE" altLang="de-DE" dirty="0">
                <a:latin typeface="Century Gothic" panose="020B0502020202020204" pitchFamily="34" charset="0"/>
                <a:ea typeface="ＭＳ Ｐゴシック" panose="020B0600070205080204" pitchFamily="34" charset="-128"/>
              </a:rPr>
              <a:t>Soziale Einrichtungen (</a:t>
            </a:r>
            <a:r>
              <a:rPr lang="de-DE" altLang="de-DE" dirty="0" err="1">
                <a:latin typeface="Century Gothic" panose="020B0502020202020204" pitchFamily="34" charset="0"/>
                <a:ea typeface="ＭＳ Ｐゴシック" panose="020B0600070205080204" pitchFamily="34" charset="-128"/>
              </a:rPr>
              <a:t>z.B.Heim</a:t>
            </a:r>
            <a:r>
              <a:rPr lang="de-DE" altLang="de-DE" dirty="0">
                <a:latin typeface="Century Gothic" panose="020B0502020202020204" pitchFamily="34" charset="0"/>
                <a:ea typeface="ＭＳ Ｐゴシック" panose="020B0600070205080204" pitchFamily="34" charset="-128"/>
              </a:rPr>
              <a:t>, Tagesstätten)</a:t>
            </a:r>
          </a:p>
          <a:p>
            <a:pPr>
              <a:spcBef>
                <a:spcPts val="1800"/>
              </a:spcBef>
              <a:spcAft>
                <a:spcPts val="600"/>
              </a:spcAft>
            </a:pPr>
            <a:r>
              <a:rPr lang="de-DE" altLang="de-DE" dirty="0">
                <a:latin typeface="Century Gothic" panose="020B0502020202020204" pitchFamily="34" charset="0"/>
                <a:ea typeface="ＭＳ Ｐゴシック" panose="020B0600070205080204" pitchFamily="34" charset="-128"/>
              </a:rPr>
              <a:t>Kindergarten, Primarschule</a:t>
            </a:r>
          </a:p>
          <a:p>
            <a:pPr>
              <a:spcBef>
                <a:spcPts val="1800"/>
              </a:spcBef>
              <a:spcAft>
                <a:spcPts val="600"/>
              </a:spcAft>
            </a:pPr>
            <a:r>
              <a:rPr lang="de-DE" altLang="de-DE" dirty="0">
                <a:latin typeface="Century Gothic" panose="020B0502020202020204" pitchFamily="34" charset="0"/>
                <a:ea typeface="ＭＳ Ｐゴシック" panose="020B0600070205080204" pitchFamily="34" charset="-128"/>
              </a:rPr>
              <a:t>Industrie, Gewerbe...</a:t>
            </a:r>
          </a:p>
          <a:p>
            <a:pPr>
              <a:spcBef>
                <a:spcPts val="1800"/>
              </a:spcBef>
              <a:spcAft>
                <a:spcPts val="600"/>
              </a:spcAft>
            </a:pPr>
            <a:r>
              <a:rPr lang="de-DE" altLang="de-DE" dirty="0">
                <a:latin typeface="Century Gothic" panose="020B0502020202020204" pitchFamily="34" charset="0"/>
                <a:ea typeface="ＭＳ Ｐゴシック" panose="020B0600070205080204" pitchFamily="34" charset="-128"/>
              </a:rPr>
              <a:t>Dienstleistungsbetrieb</a:t>
            </a:r>
          </a:p>
          <a:p>
            <a:pPr>
              <a:spcBef>
                <a:spcPts val="1800"/>
              </a:spcBef>
              <a:spcAft>
                <a:spcPts val="600"/>
              </a:spcAft>
            </a:pPr>
            <a:r>
              <a:rPr lang="de-DE" altLang="de-DE" dirty="0">
                <a:latin typeface="Century Gothic" panose="020B0502020202020204" pitchFamily="34" charset="0"/>
                <a:ea typeface="ＭＳ Ｐゴシック" panose="020B0600070205080204" pitchFamily="34" charset="-128"/>
              </a:rPr>
              <a:t>Familienpraktikum, Landdienst</a:t>
            </a:r>
          </a:p>
          <a:p>
            <a:pPr>
              <a:spcBef>
                <a:spcPts val="1800"/>
              </a:spcBef>
              <a:spcAft>
                <a:spcPts val="600"/>
              </a:spcAft>
            </a:pPr>
            <a:r>
              <a:rPr lang="de-DE" altLang="de-DE" dirty="0">
                <a:solidFill>
                  <a:srgbClr val="FF0000"/>
                </a:solidFill>
                <a:latin typeface="Century Gothic" panose="020B0502020202020204" pitchFamily="34" charset="0"/>
                <a:ea typeface="ＭＳ Ｐゴシック" panose="020B0600070205080204" pitchFamily="34" charset="-128"/>
              </a:rPr>
              <a:t>Sie haben sich bereits entschieden…</a:t>
            </a:r>
          </a:p>
        </p:txBody>
      </p:sp>
      <p:pic>
        <p:nvPicPr>
          <p:cNvPr id="2" name="Grafik 1">
            <a:extLst>
              <a:ext uri="{FF2B5EF4-FFF2-40B4-BE49-F238E27FC236}">
                <a16:creationId xmlns:a16="http://schemas.microsoft.com/office/drawing/2014/main" id="{6A68DC57-3849-0F6C-BFD0-2907363A38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134" y="161118"/>
            <a:ext cx="1969726" cy="61517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9FD1FB7F-8FF8-8E13-93C5-46AF66E3F856}"/>
              </a:ext>
            </a:extLst>
          </p:cNvPr>
          <p:cNvSpPr>
            <a:spLocks noGrp="1"/>
          </p:cNvSpPr>
          <p:nvPr>
            <p:ph type="title"/>
          </p:nvPr>
        </p:nvSpPr>
        <p:spPr>
          <a:xfrm>
            <a:off x="5957455" y="228601"/>
            <a:ext cx="5514109" cy="615171"/>
          </a:xfrm>
          <a:noFill/>
        </p:spPr>
        <p:txBody>
          <a:bodyPr>
            <a:normAutofit/>
          </a:bodyPr>
          <a:lstStyle/>
          <a:p>
            <a:pPr eaLnBrk="1" hangingPunct="1"/>
            <a:r>
              <a:rPr lang="de-CH" altLang="de-DE" sz="2800" b="1" dirty="0">
                <a:latin typeface="Century Gothic" panose="020B0502020202020204" pitchFamily="34" charset="0"/>
                <a:ea typeface="ＭＳ Ｐゴシック" panose="020B0600070205080204" pitchFamily="34" charset="-128"/>
              </a:rPr>
              <a:t>Blocknachmittag</a:t>
            </a:r>
          </a:p>
        </p:txBody>
      </p:sp>
      <p:sp>
        <p:nvSpPr>
          <p:cNvPr id="21506" name="Foliennummernplatzhalter 5">
            <a:extLst>
              <a:ext uri="{FF2B5EF4-FFF2-40B4-BE49-F238E27FC236}">
                <a16:creationId xmlns:a16="http://schemas.microsoft.com/office/drawing/2014/main" id="{1AAC60BA-4388-33A5-D4BB-40E93CC03B7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nSpc>
                <a:spcPct val="80000"/>
              </a:lnSpc>
            </a:pPr>
            <a:fld id="{E86CF8E9-DFD8-FC4B-9079-0A01A4F0B24B}" type="slidenum">
              <a:rPr lang="en-US" altLang="de-DE" sz="1200">
                <a:solidFill>
                  <a:srgbClr val="FFFFFF"/>
                </a:solidFill>
              </a:rPr>
              <a:pPr>
                <a:lnSpc>
                  <a:spcPct val="80000"/>
                </a:lnSpc>
              </a:pPr>
              <a:t>16</a:t>
            </a:fld>
            <a:endParaRPr lang="en-US" altLang="de-DE" sz="1200">
              <a:solidFill>
                <a:srgbClr val="FFFFFF"/>
              </a:solidFill>
            </a:endParaRPr>
          </a:p>
        </p:txBody>
      </p:sp>
      <p:sp>
        <p:nvSpPr>
          <p:cNvPr id="21507" name="Rectangle 5">
            <a:extLst>
              <a:ext uri="{FF2B5EF4-FFF2-40B4-BE49-F238E27FC236}">
                <a16:creationId xmlns:a16="http://schemas.microsoft.com/office/drawing/2014/main" id="{BD56B740-F5EF-049A-1FD0-9691249D14A3}"/>
              </a:ext>
            </a:extLst>
          </p:cNvPr>
          <p:cNvSpPr>
            <a:spLocks noChangeArrowheads="1"/>
          </p:cNvSpPr>
          <p:nvPr/>
        </p:nvSpPr>
        <p:spPr bwMode="auto">
          <a:xfrm>
            <a:off x="1431925" y="1554165"/>
            <a:ext cx="8558742" cy="4259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1pPr>
            <a:lvl2pPr marL="742950" indent="-285750">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2pPr>
            <a:lvl3pPr marL="1143000" indent="-228600">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4pPr>
            <a:lvl5pPr marL="2057400" indent="-228600">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tabLst>
                <a:tab pos="4211638" algn="l"/>
                <a:tab pos="6729413" algn="l"/>
              </a:tabLst>
              <a:defRPr sz="2400">
                <a:solidFill>
                  <a:schemeClr val="tx1"/>
                </a:solidFill>
                <a:latin typeface="Times New Roman" panose="02020603050405020304" pitchFamily="18" charset="0"/>
                <a:ea typeface="ＭＳ Ｐゴシック" panose="020B0600070205080204" pitchFamily="34" charset="-128"/>
              </a:defRPr>
            </a:lvl9pPr>
          </a:lstStyle>
          <a:p>
            <a:pPr marL="571500" indent="-571500" eaLnBrk="1" hangingPunct="1">
              <a:spcBef>
                <a:spcPct val="20000"/>
              </a:spcBef>
              <a:buClr>
                <a:schemeClr val="folHlink"/>
              </a:buClr>
              <a:buSzPct val="75000"/>
              <a:buFont typeface="Arial" panose="020B0604020202020204" pitchFamily="34" charset="0"/>
              <a:buChar char="•"/>
            </a:pPr>
            <a:endParaRPr kumimoji="1" lang="de-CH" altLang="de-DE" sz="4000" dirty="0">
              <a:solidFill>
                <a:srgbClr val="262626"/>
              </a:solidFill>
              <a:latin typeface="+mn-lt"/>
            </a:endParaRPr>
          </a:p>
          <a:p>
            <a:pPr eaLnBrk="1" hangingPunct="1">
              <a:spcBef>
                <a:spcPct val="20000"/>
              </a:spcBef>
              <a:buClr>
                <a:schemeClr val="folHlink"/>
              </a:buClr>
              <a:buSzPct val="75000"/>
              <a:buFont typeface="Wingdings" pitchFamily="2" charset="2"/>
              <a:buNone/>
            </a:pPr>
            <a:endParaRPr kumimoji="1" lang="de-CH" altLang="de-DE" dirty="0">
              <a:latin typeface="Arial" panose="020B0604020202020204" pitchFamily="34" charset="0"/>
            </a:endParaRPr>
          </a:p>
          <a:p>
            <a:pPr eaLnBrk="1" hangingPunct="1">
              <a:spcBef>
                <a:spcPct val="20000"/>
              </a:spcBef>
              <a:buClr>
                <a:schemeClr val="folHlink"/>
              </a:buClr>
              <a:buSzPct val="75000"/>
              <a:buFont typeface="Wingdings" pitchFamily="2" charset="2"/>
              <a:buNone/>
            </a:pPr>
            <a:endParaRPr kumimoji="1" lang="de-CH" altLang="de-DE" dirty="0">
              <a:latin typeface="Arial" panose="020B0604020202020204" pitchFamily="34" charset="0"/>
            </a:endParaRPr>
          </a:p>
          <a:p>
            <a:pPr lvl="1" eaLnBrk="1" hangingPunct="1">
              <a:spcBef>
                <a:spcPct val="20000"/>
              </a:spcBef>
              <a:buClr>
                <a:schemeClr val="folHlink"/>
              </a:buClr>
              <a:buSzPct val="70000"/>
              <a:buFont typeface="Wingdings" pitchFamily="2" charset="2"/>
              <a:buNone/>
            </a:pPr>
            <a:endParaRPr kumimoji="1" lang="de-CH" altLang="de-DE" i="1" dirty="0">
              <a:latin typeface="Arial" panose="020B0604020202020204" pitchFamily="34" charset="0"/>
            </a:endParaRPr>
          </a:p>
          <a:p>
            <a:pPr lvl="1" eaLnBrk="1" hangingPunct="1">
              <a:spcBef>
                <a:spcPct val="20000"/>
              </a:spcBef>
              <a:buClr>
                <a:schemeClr val="folHlink"/>
              </a:buClr>
              <a:buSzPct val="70000"/>
              <a:buFont typeface="Wingdings" pitchFamily="2" charset="2"/>
              <a:buNone/>
            </a:pPr>
            <a:endParaRPr kumimoji="1" lang="de-CH" altLang="de-DE" i="1" dirty="0">
              <a:latin typeface="Arial" panose="020B0604020202020204" pitchFamily="34" charset="0"/>
            </a:endParaRPr>
          </a:p>
        </p:txBody>
      </p:sp>
      <p:pic>
        <p:nvPicPr>
          <p:cNvPr id="2" name="Grafik 1">
            <a:extLst>
              <a:ext uri="{FF2B5EF4-FFF2-40B4-BE49-F238E27FC236}">
                <a16:creationId xmlns:a16="http://schemas.microsoft.com/office/drawing/2014/main" id="{2DA49F39-60B6-ED0D-D898-6930D6F155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99" y="194065"/>
            <a:ext cx="1969726" cy="615170"/>
          </a:xfrm>
          <a:prstGeom prst="rect">
            <a:avLst/>
          </a:prstGeom>
        </p:spPr>
      </p:pic>
      <p:pic>
        <p:nvPicPr>
          <p:cNvPr id="4" name="Grafik 3" descr="Ein Bild, das Text, Screenshot, Farbigkeit, Zahl enthält.&#10;&#10;Automatisch generierte Beschreibung">
            <a:extLst>
              <a:ext uri="{FF2B5EF4-FFF2-40B4-BE49-F238E27FC236}">
                <a16:creationId xmlns:a16="http://schemas.microsoft.com/office/drawing/2014/main" id="{0F198E96-C3DD-7BC9-BE0E-D92EC640B0A4}"/>
              </a:ext>
            </a:extLst>
          </p:cNvPr>
          <p:cNvPicPr>
            <a:picLocks noChangeAspect="1"/>
          </p:cNvPicPr>
          <p:nvPr/>
        </p:nvPicPr>
        <p:blipFill>
          <a:blip r:embed="rId4"/>
          <a:stretch>
            <a:fillRect/>
          </a:stretch>
        </p:blipFill>
        <p:spPr>
          <a:xfrm>
            <a:off x="1235075" y="1141578"/>
            <a:ext cx="7772400" cy="5214772"/>
          </a:xfrm>
          <a:prstGeom prst="rect">
            <a:avLst/>
          </a:prstGeom>
        </p:spPr>
      </p:pic>
    </p:spTree>
    <p:extLst>
      <p:ext uri="{BB962C8B-B14F-4D97-AF65-F5344CB8AC3E}">
        <p14:creationId xmlns:p14="http://schemas.microsoft.com/office/powerpoint/2010/main" val="4020570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B6C3D-C4AB-ADE7-2064-EDC58F1C1FCA}"/>
              </a:ext>
            </a:extLst>
          </p:cNvPr>
          <p:cNvSpPr>
            <a:spLocks noGrp="1"/>
          </p:cNvSpPr>
          <p:nvPr>
            <p:ph type="title"/>
          </p:nvPr>
        </p:nvSpPr>
        <p:spPr>
          <a:xfrm>
            <a:off x="4142510" y="230188"/>
            <a:ext cx="11312236" cy="1325563"/>
          </a:xfrm>
        </p:spPr>
        <p:txBody>
          <a:bodyPr>
            <a:normAutofit/>
          </a:bodyPr>
          <a:lstStyle/>
          <a:p>
            <a:r>
              <a:rPr lang="de-DE" sz="2800" b="1" dirty="0">
                <a:latin typeface="Century Gothic" panose="020B0502020202020204" pitchFamily="34" charset="0"/>
              </a:rPr>
              <a:t>Sprachaufenthalt</a:t>
            </a:r>
          </a:p>
        </p:txBody>
      </p:sp>
      <p:sp>
        <p:nvSpPr>
          <p:cNvPr id="3" name="Inhaltsplatzhalter 2">
            <a:extLst>
              <a:ext uri="{FF2B5EF4-FFF2-40B4-BE49-F238E27FC236}">
                <a16:creationId xmlns:a16="http://schemas.microsoft.com/office/drawing/2014/main" id="{5A9917F5-4013-3B74-1F13-7C66E1DB2C24}"/>
              </a:ext>
            </a:extLst>
          </p:cNvPr>
          <p:cNvSpPr>
            <a:spLocks noGrp="1"/>
          </p:cNvSpPr>
          <p:nvPr>
            <p:ph idx="1"/>
          </p:nvPr>
        </p:nvSpPr>
        <p:spPr/>
        <p:txBody>
          <a:bodyPr/>
          <a:lstStyle/>
          <a:p>
            <a:r>
              <a:rPr lang="de-DE" dirty="0">
                <a:latin typeface="Century Gothic" panose="020B0502020202020204" pitchFamily="34" charset="0"/>
              </a:rPr>
              <a:t>Termin: KW 15-17. Frühlingsferien und eine Woche. Insgesamt 3 Wochen.</a:t>
            </a:r>
          </a:p>
          <a:p>
            <a:r>
              <a:rPr lang="de-DE" dirty="0">
                <a:latin typeface="Century Gothic" panose="020B0502020202020204" pitchFamily="34" charset="0"/>
              </a:rPr>
              <a:t>Je nach Berufsfeld wird man verteilt in verschiedene Sprachregionen:</a:t>
            </a:r>
          </a:p>
          <a:p>
            <a:r>
              <a:rPr lang="de-DE" dirty="0">
                <a:latin typeface="Century Gothic" panose="020B0502020202020204" pitchFamily="34" charset="0"/>
              </a:rPr>
              <a:t>Französisch und Englisch</a:t>
            </a:r>
          </a:p>
          <a:p>
            <a:r>
              <a:rPr lang="de-DE" dirty="0">
                <a:latin typeface="Century Gothic" panose="020B0502020202020204" pitchFamily="34" charset="0"/>
              </a:rPr>
              <a:t>Informationen erfolgen frühzeitig und in Absprache mit SEMA-Sprachreisen.</a:t>
            </a:r>
          </a:p>
        </p:txBody>
      </p:sp>
      <p:pic>
        <p:nvPicPr>
          <p:cNvPr id="4" name="Grafik 3">
            <a:extLst>
              <a:ext uri="{FF2B5EF4-FFF2-40B4-BE49-F238E27FC236}">
                <a16:creationId xmlns:a16="http://schemas.microsoft.com/office/drawing/2014/main" id="{316AB293-B3D1-4F34-7A1C-B70BE5DE8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30188"/>
            <a:ext cx="1969726" cy="615170"/>
          </a:xfrm>
          <a:prstGeom prst="rect">
            <a:avLst/>
          </a:prstGeom>
        </p:spPr>
      </p:pic>
    </p:spTree>
    <p:extLst>
      <p:ext uri="{BB962C8B-B14F-4D97-AF65-F5344CB8AC3E}">
        <p14:creationId xmlns:p14="http://schemas.microsoft.com/office/powerpoint/2010/main" val="2306305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Diagramm 27">
            <a:extLst>
              <a:ext uri="{FF2B5EF4-FFF2-40B4-BE49-F238E27FC236}">
                <a16:creationId xmlns:a16="http://schemas.microsoft.com/office/drawing/2014/main" id="{288CA769-25E3-364A-A117-893F9A4404DB}"/>
              </a:ext>
            </a:extLst>
          </p:cNvPr>
          <p:cNvGraphicFramePr/>
          <p:nvPr>
            <p:extLst>
              <p:ext uri="{D42A27DB-BD31-4B8C-83A1-F6EECF244321}">
                <p14:modId xmlns:p14="http://schemas.microsoft.com/office/powerpoint/2010/main" val="1170643429"/>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9" name="Rectangle 9">
            <a:extLst>
              <a:ext uri="{FF2B5EF4-FFF2-40B4-BE49-F238E27FC236}">
                <a16:creationId xmlns:a16="http://schemas.microsoft.com/office/drawing/2014/main" id="{80EA1028-E82F-5741-82C4-9D5A9294711A}"/>
              </a:ext>
            </a:extLst>
          </p:cNvPr>
          <p:cNvSpPr>
            <a:spLocks noChangeArrowheads="1"/>
          </p:cNvSpPr>
          <p:nvPr/>
        </p:nvSpPr>
        <p:spPr bwMode="auto">
          <a:xfrm>
            <a:off x="406401" y="2533649"/>
            <a:ext cx="3913716" cy="1894417"/>
          </a:xfrm>
          <a:prstGeom prst="rect">
            <a:avLst/>
          </a:prstGeom>
          <a:solidFill>
            <a:srgbClr val="339966">
              <a:alpha val="41176"/>
            </a:srgbClr>
          </a:solidFill>
          <a:ln w="38100">
            <a:solidFill>
              <a:srgbClr val="339966"/>
            </a:solidFill>
            <a:miter lim="800000"/>
            <a:headEnd/>
            <a:tailEnd/>
          </a:ln>
        </p:spPr>
        <p:txBody>
          <a:bodyPr/>
          <a:lstStyle/>
          <a:p>
            <a:pPr marL="342900" indent="-342900" algn="ctr">
              <a:lnSpc>
                <a:spcPct val="90000"/>
              </a:lnSpc>
              <a:spcBef>
                <a:spcPct val="20000"/>
              </a:spcBef>
            </a:pPr>
            <a:r>
              <a:rPr kumimoji="1" lang="de-CH" b="1" dirty="0">
                <a:latin typeface="Century Gothic" panose="020B0502020202020204" pitchFamily="34" charset="0"/>
              </a:rPr>
              <a:t>Gesundheit/Naturwissenschaften</a:t>
            </a:r>
          </a:p>
          <a:p>
            <a:pPr marL="342900" indent="-342900">
              <a:lnSpc>
                <a:spcPct val="90000"/>
              </a:lnSpc>
              <a:spcBef>
                <a:spcPct val="20000"/>
              </a:spcBef>
            </a:pPr>
            <a:endParaRPr kumimoji="1" lang="de-CH" dirty="0">
              <a:latin typeface="Century Gothic" panose="020B0502020202020204" pitchFamily="34" charset="0"/>
            </a:endParaRPr>
          </a:p>
          <a:p>
            <a:pPr marL="342900" indent="-342900" algn="ctr">
              <a:lnSpc>
                <a:spcPct val="90000"/>
              </a:lnSpc>
              <a:spcBef>
                <a:spcPct val="20000"/>
              </a:spcBef>
            </a:pPr>
            <a:r>
              <a:rPr kumimoji="1" lang="de-CH" dirty="0">
                <a:latin typeface="Century Gothic" panose="020B0502020202020204" pitchFamily="34" charset="0"/>
              </a:rPr>
              <a:t>Schwerpunkt</a:t>
            </a:r>
          </a:p>
          <a:p>
            <a:pPr marL="342900" indent="-342900" algn="ctr">
              <a:lnSpc>
                <a:spcPct val="90000"/>
              </a:lnSpc>
              <a:spcBef>
                <a:spcPct val="20000"/>
              </a:spcBef>
            </a:pPr>
            <a:r>
              <a:rPr kumimoji="1" lang="de-CH" dirty="0">
                <a:latin typeface="Century Gothic" panose="020B0502020202020204" pitchFamily="34" charset="0"/>
              </a:rPr>
              <a:t>Naturwissenschaften</a:t>
            </a:r>
          </a:p>
          <a:p>
            <a:pPr marL="342900" indent="-342900">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p:txBody>
      </p:sp>
      <p:sp>
        <p:nvSpPr>
          <p:cNvPr id="30" name="Rectangle 11">
            <a:extLst>
              <a:ext uri="{FF2B5EF4-FFF2-40B4-BE49-F238E27FC236}">
                <a16:creationId xmlns:a16="http://schemas.microsoft.com/office/drawing/2014/main" id="{5804F049-4750-0548-9759-1F5B8E46CCEB}"/>
              </a:ext>
            </a:extLst>
          </p:cNvPr>
          <p:cNvSpPr>
            <a:spLocks noChangeArrowheads="1"/>
          </p:cNvSpPr>
          <p:nvPr/>
        </p:nvSpPr>
        <p:spPr bwMode="auto">
          <a:xfrm>
            <a:off x="4409017" y="2535794"/>
            <a:ext cx="3488267" cy="1893600"/>
          </a:xfrm>
          <a:prstGeom prst="rect">
            <a:avLst/>
          </a:prstGeom>
          <a:solidFill>
            <a:srgbClr val="FFFFCC">
              <a:alpha val="57647"/>
            </a:srgbClr>
          </a:solidFill>
          <a:ln w="38100">
            <a:solidFill>
              <a:srgbClr val="FFFF00"/>
            </a:solidFill>
            <a:miter lim="800000"/>
            <a:headEnd/>
            <a:tailEnd/>
          </a:ln>
        </p:spPr>
        <p:txBody>
          <a:bodyPr/>
          <a:lstStyle/>
          <a:p>
            <a:pPr marL="342900" indent="-342900" algn="ctr">
              <a:lnSpc>
                <a:spcPct val="90000"/>
              </a:lnSpc>
              <a:spcBef>
                <a:spcPct val="20000"/>
              </a:spcBef>
            </a:pPr>
            <a:r>
              <a:rPr kumimoji="1" lang="de-CH" b="1" dirty="0">
                <a:latin typeface="Century Gothic" panose="020B0502020202020204" pitchFamily="34" charset="0"/>
              </a:rPr>
              <a:t>Soziale Arbeit/Pädagogik</a:t>
            </a:r>
          </a:p>
          <a:p>
            <a:pPr marL="342900" indent="-342900" algn="ctr">
              <a:lnSpc>
                <a:spcPct val="90000"/>
              </a:lnSpc>
              <a:spcBef>
                <a:spcPct val="20000"/>
              </a:spcBef>
            </a:pPr>
            <a:endParaRPr kumimoji="1" lang="de-CH" dirty="0">
              <a:latin typeface="Century Gothic" panose="020B0502020202020204" pitchFamily="34" charset="0"/>
            </a:endParaRPr>
          </a:p>
          <a:p>
            <a:pPr marL="342900" indent="-342900" algn="ctr">
              <a:lnSpc>
                <a:spcPct val="90000"/>
              </a:lnSpc>
              <a:spcBef>
                <a:spcPct val="20000"/>
              </a:spcBef>
            </a:pPr>
            <a:r>
              <a:rPr kumimoji="1" lang="de-CH" dirty="0">
                <a:latin typeface="Century Gothic" panose="020B0502020202020204" pitchFamily="34" charset="0"/>
              </a:rPr>
              <a:t>Schwerpunkt</a:t>
            </a:r>
          </a:p>
          <a:p>
            <a:pPr marL="342900" indent="-342900" algn="ctr">
              <a:lnSpc>
                <a:spcPct val="90000"/>
              </a:lnSpc>
              <a:spcBef>
                <a:spcPct val="20000"/>
              </a:spcBef>
            </a:pPr>
            <a:r>
              <a:rPr kumimoji="1" lang="de-CH" dirty="0">
                <a:latin typeface="Century Gothic" panose="020B0502020202020204" pitchFamily="34" charset="0"/>
              </a:rPr>
              <a:t>Musische Fächer/ </a:t>
            </a:r>
          </a:p>
          <a:p>
            <a:pPr marL="342900" indent="-342900" algn="ctr">
              <a:lnSpc>
                <a:spcPct val="90000"/>
              </a:lnSpc>
              <a:spcBef>
                <a:spcPct val="20000"/>
              </a:spcBef>
            </a:pPr>
            <a:r>
              <a:rPr kumimoji="1" lang="de-CH" dirty="0">
                <a:latin typeface="Century Gothic" panose="020B0502020202020204" pitchFamily="34" charset="0"/>
              </a:rPr>
              <a:t>Wirtschaft und Recht</a:t>
            </a:r>
          </a:p>
          <a:p>
            <a:pPr marL="342900" indent="-342900">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p:txBody>
      </p:sp>
      <p:sp>
        <p:nvSpPr>
          <p:cNvPr id="31" name="Rectangle 12">
            <a:extLst>
              <a:ext uri="{FF2B5EF4-FFF2-40B4-BE49-F238E27FC236}">
                <a16:creationId xmlns:a16="http://schemas.microsoft.com/office/drawing/2014/main" id="{C99B2B48-9664-D446-A428-74EB5B8D7378}"/>
              </a:ext>
            </a:extLst>
          </p:cNvPr>
          <p:cNvSpPr>
            <a:spLocks noChangeArrowheads="1"/>
          </p:cNvSpPr>
          <p:nvPr/>
        </p:nvSpPr>
        <p:spPr bwMode="auto">
          <a:xfrm>
            <a:off x="8013700" y="2546349"/>
            <a:ext cx="3488267" cy="1893600"/>
          </a:xfrm>
          <a:prstGeom prst="rect">
            <a:avLst/>
          </a:prstGeom>
          <a:solidFill>
            <a:schemeClr val="accent1">
              <a:lumMod val="40000"/>
              <a:lumOff val="60000"/>
              <a:alpha val="58038"/>
            </a:schemeClr>
          </a:solidFill>
          <a:ln w="38100">
            <a:solidFill>
              <a:srgbClr val="3366FF"/>
            </a:solidFill>
            <a:miter lim="800000"/>
            <a:headEnd/>
            <a:tailEnd/>
          </a:ln>
        </p:spPr>
        <p:txBody>
          <a:bodyPr/>
          <a:lstStyle/>
          <a:p>
            <a:pPr marL="342900" indent="-342900" algn="ctr">
              <a:lnSpc>
                <a:spcPct val="90000"/>
              </a:lnSpc>
              <a:spcBef>
                <a:spcPct val="20000"/>
              </a:spcBef>
            </a:pPr>
            <a:r>
              <a:rPr kumimoji="1" lang="de-CH" b="1" dirty="0">
                <a:latin typeface="Century Gothic" panose="020B0502020202020204" pitchFamily="34" charset="0"/>
              </a:rPr>
              <a:t>Kommunikation und Information</a:t>
            </a:r>
          </a:p>
          <a:p>
            <a:pPr marL="342900" indent="-342900" algn="ctr">
              <a:lnSpc>
                <a:spcPct val="90000"/>
              </a:lnSpc>
              <a:spcBef>
                <a:spcPct val="20000"/>
              </a:spcBef>
            </a:pPr>
            <a:endParaRPr kumimoji="1" lang="de-CH" b="1" dirty="0">
              <a:latin typeface="Century Gothic" panose="020B0502020202020204" pitchFamily="34" charset="0"/>
            </a:endParaRPr>
          </a:p>
          <a:p>
            <a:pPr marL="342900" indent="-342900" algn="ctr">
              <a:lnSpc>
                <a:spcPct val="90000"/>
              </a:lnSpc>
              <a:spcBef>
                <a:spcPct val="20000"/>
              </a:spcBef>
            </a:pPr>
            <a:r>
              <a:rPr kumimoji="1" lang="de-CH" dirty="0">
                <a:latin typeface="Century Gothic" panose="020B0502020202020204" pitchFamily="34" charset="0"/>
              </a:rPr>
              <a:t>Schwerpunkt </a:t>
            </a:r>
          </a:p>
          <a:p>
            <a:pPr marL="342900" indent="-342900" algn="ctr">
              <a:lnSpc>
                <a:spcPct val="90000"/>
              </a:lnSpc>
              <a:spcBef>
                <a:spcPct val="20000"/>
              </a:spcBef>
            </a:pPr>
            <a:r>
              <a:rPr kumimoji="1" lang="de-CH" dirty="0">
                <a:latin typeface="Century Gothic" panose="020B0502020202020204" pitchFamily="34" charset="0"/>
              </a:rPr>
              <a:t>Kommunikation und Medien/</a:t>
            </a:r>
          </a:p>
          <a:p>
            <a:pPr marL="342900" indent="-342900" algn="ctr">
              <a:lnSpc>
                <a:spcPct val="90000"/>
              </a:lnSpc>
              <a:spcBef>
                <a:spcPct val="20000"/>
              </a:spcBef>
            </a:pPr>
            <a:r>
              <a:rPr kumimoji="1" lang="de-CH" dirty="0">
                <a:latin typeface="Century Gothic" panose="020B0502020202020204" pitchFamily="34" charset="0"/>
              </a:rPr>
              <a:t>Musische Fächer</a:t>
            </a:r>
          </a:p>
          <a:p>
            <a:pPr marL="342900" indent="-342900" algn="ctr">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a:p>
            <a:pPr marL="342900" indent="-342900">
              <a:lnSpc>
                <a:spcPct val="90000"/>
              </a:lnSpc>
              <a:spcBef>
                <a:spcPct val="20000"/>
              </a:spcBef>
            </a:pPr>
            <a:endParaRPr kumimoji="1" lang="de-CH" dirty="0">
              <a:latin typeface="Century Gothic" panose="020B0502020202020204" pitchFamily="34" charset="0"/>
            </a:endParaRPr>
          </a:p>
        </p:txBody>
      </p:sp>
      <p:pic>
        <p:nvPicPr>
          <p:cNvPr id="3" name="Grafik 2">
            <a:extLst>
              <a:ext uri="{FF2B5EF4-FFF2-40B4-BE49-F238E27FC236}">
                <a16:creationId xmlns:a16="http://schemas.microsoft.com/office/drawing/2014/main" id="{3B48DAEA-35BB-B5E2-7D98-AC41FE3DBD4A}"/>
              </a:ext>
            </a:extLst>
          </p:cNvPr>
          <p:cNvPicPr>
            <a:picLocks noChangeAspect="1"/>
          </p:cNvPicPr>
          <p:nvPr/>
        </p:nvPicPr>
        <p:blipFill>
          <a:blip r:embed="rId9"/>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AE724926-B81F-2564-A094-447B4E5EF59F}"/>
              </a:ext>
            </a:extLst>
          </p:cNvPr>
          <p:cNvSpPr txBox="1">
            <a:spLocks noChangeArrowheads="1"/>
          </p:cNvSpPr>
          <p:nvPr/>
        </p:nvSpPr>
        <p:spPr bwMode="auto">
          <a:xfrm>
            <a:off x="2781481" y="89004"/>
            <a:ext cx="9329239" cy="954107"/>
          </a:xfrm>
          <a:prstGeom prst="rect">
            <a:avLst/>
          </a:prstGeom>
          <a:solidFill>
            <a:schemeClr val="bg1"/>
          </a:solidFill>
          <a:ln w="9525">
            <a:noFill/>
            <a:miter lim="800000"/>
            <a:headEnd/>
            <a:tailEnd/>
          </a:ln>
          <a:effectLst/>
        </p:spPr>
        <p:txBody>
          <a:bodyPr wrap="square">
            <a:spAutoFit/>
          </a:bodyPr>
          <a:lstStyle/>
          <a:p>
            <a:endParaRPr lang="de-DE" sz="2800" dirty="0">
              <a:latin typeface="Century Gothic" panose="020B0502020202020204" pitchFamily="34" charset="0"/>
              <a:cs typeface="Arial" panose="020B0604020202020204" pitchFamily="34" charset="0"/>
            </a:endParaRPr>
          </a:p>
          <a:p>
            <a:r>
              <a:rPr lang="de-DE" sz="2800" b="1" dirty="0">
                <a:latin typeface="Century Gothic" panose="020B0502020202020204" pitchFamily="34" charset="0"/>
                <a:cs typeface="Arial" panose="020B0604020202020204" pitchFamily="34" charset="0"/>
              </a:rPr>
              <a:t>3 Berufsfelder  an der FMS Schaffhausen</a:t>
            </a:r>
            <a:endParaRPr lang="de-DE" sz="2400" b="1" dirty="0">
              <a:latin typeface="Century Gothic" panose="020B0502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86075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25D7A909-72BC-A341-84FF-E75C926F25FC}"/>
              </a:ext>
            </a:extLst>
          </p:cNvPr>
          <p:cNvGraphicFramePr/>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fik 2">
            <a:extLst>
              <a:ext uri="{FF2B5EF4-FFF2-40B4-BE49-F238E27FC236}">
                <a16:creationId xmlns:a16="http://schemas.microsoft.com/office/drawing/2014/main" id="{23DEAC07-CA53-7C44-A7E2-71A521E0EEFC}"/>
              </a:ext>
            </a:extLst>
          </p:cNvPr>
          <p:cNvPicPr>
            <a:picLocks noChangeAspect="1"/>
          </p:cNvPicPr>
          <p:nvPr/>
        </p:nvPicPr>
        <p:blipFill>
          <a:blip r:embed="rId9"/>
          <a:stretch>
            <a:fillRect/>
          </a:stretch>
        </p:blipFill>
        <p:spPr>
          <a:xfrm>
            <a:off x="3201105" y="295801"/>
            <a:ext cx="7227266" cy="5993789"/>
          </a:xfrm>
          <a:prstGeom prst="rect">
            <a:avLst/>
          </a:prstGeom>
        </p:spPr>
      </p:pic>
      <p:pic>
        <p:nvPicPr>
          <p:cNvPr id="4" name="Grafik 3">
            <a:extLst>
              <a:ext uri="{FF2B5EF4-FFF2-40B4-BE49-F238E27FC236}">
                <a16:creationId xmlns:a16="http://schemas.microsoft.com/office/drawing/2014/main" id="{ECB36D9D-8669-84AF-066C-EF155F7A9CC7}"/>
              </a:ext>
            </a:extLst>
          </p:cNvPr>
          <p:cNvPicPr>
            <a:picLocks noChangeAspect="1"/>
          </p:cNvPicPr>
          <p:nvPr/>
        </p:nvPicPr>
        <p:blipFill>
          <a:blip r:embed="rId10"/>
          <a:stretch>
            <a:fillRect/>
          </a:stretch>
        </p:blipFill>
        <p:spPr>
          <a:xfrm>
            <a:off x="289931" y="217003"/>
            <a:ext cx="2319209" cy="727145"/>
          </a:xfrm>
          <a:prstGeom prst="rect">
            <a:avLst/>
          </a:prstGeom>
        </p:spPr>
      </p:pic>
    </p:spTree>
    <p:custDataLst>
      <p:tags r:id="rId1"/>
    </p:custDataLst>
    <p:extLst>
      <p:ext uri="{BB962C8B-B14F-4D97-AF65-F5344CB8AC3E}">
        <p14:creationId xmlns:p14="http://schemas.microsoft.com/office/powerpoint/2010/main" val="17452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3EEF3-9591-234D-7BF1-73A90A329593}"/>
              </a:ext>
            </a:extLst>
          </p:cNvPr>
          <p:cNvSpPr>
            <a:spLocks noGrp="1"/>
          </p:cNvSpPr>
          <p:nvPr>
            <p:ph type="title"/>
          </p:nvPr>
        </p:nvSpPr>
        <p:spPr>
          <a:xfrm>
            <a:off x="861431" y="1121900"/>
            <a:ext cx="10515600" cy="791278"/>
          </a:xfrm>
        </p:spPr>
        <p:txBody>
          <a:bodyPr/>
          <a:lstStyle/>
          <a:p>
            <a:r>
              <a:rPr lang="de-DE" dirty="0">
                <a:latin typeface="Century Gothic" panose="020B0502020202020204" pitchFamily="34" charset="0"/>
              </a:rPr>
              <a:t>Der lange Weg…</a:t>
            </a:r>
          </a:p>
        </p:txBody>
      </p:sp>
      <p:pic>
        <p:nvPicPr>
          <p:cNvPr id="6" name="Inhaltsplatzhalter 5" descr="Ein Bild, das draußen, Gras, Pflanze, Zaun enthält.&#10;&#10;Automatisch generierte Beschreibung">
            <a:extLst>
              <a:ext uri="{FF2B5EF4-FFF2-40B4-BE49-F238E27FC236}">
                <a16:creationId xmlns:a16="http://schemas.microsoft.com/office/drawing/2014/main" id="{07CEC2FB-CC0F-0AE6-BE6D-6AD8FD164855}"/>
              </a:ext>
            </a:extLst>
          </p:cNvPr>
          <p:cNvPicPr>
            <a:picLocks noGrp="1" noChangeAspect="1"/>
          </p:cNvPicPr>
          <p:nvPr>
            <p:ph idx="1"/>
          </p:nvPr>
        </p:nvPicPr>
        <p:blipFill>
          <a:blip r:embed="rId3"/>
          <a:stretch>
            <a:fillRect/>
          </a:stretch>
        </p:blipFill>
        <p:spPr>
          <a:xfrm>
            <a:off x="2948569" y="1913178"/>
            <a:ext cx="5019632" cy="4351338"/>
          </a:xfrm>
          <a:prstGeom prst="rect">
            <a:avLst/>
          </a:prstGeom>
          <a:ln>
            <a:noFill/>
          </a:ln>
          <a:effectLst>
            <a:softEdge rad="112500"/>
          </a:effectLst>
        </p:spPr>
      </p:pic>
      <p:pic>
        <p:nvPicPr>
          <p:cNvPr id="4" name="Grafik 3">
            <a:extLst>
              <a:ext uri="{FF2B5EF4-FFF2-40B4-BE49-F238E27FC236}">
                <a16:creationId xmlns:a16="http://schemas.microsoft.com/office/drawing/2014/main" id="{CF06C726-75CE-7F73-A51D-C3E2FBE3A958}"/>
              </a:ext>
            </a:extLst>
          </p:cNvPr>
          <p:cNvPicPr>
            <a:picLocks noChangeAspect="1"/>
          </p:cNvPicPr>
          <p:nvPr/>
        </p:nvPicPr>
        <p:blipFill>
          <a:blip r:embed="rId4"/>
          <a:stretch>
            <a:fillRect/>
          </a:stretch>
        </p:blipFill>
        <p:spPr>
          <a:xfrm>
            <a:off x="289931" y="217003"/>
            <a:ext cx="2319209" cy="727145"/>
          </a:xfrm>
          <a:prstGeom prst="rect">
            <a:avLst/>
          </a:prstGeom>
        </p:spPr>
      </p:pic>
    </p:spTree>
    <p:extLst>
      <p:ext uri="{BB962C8B-B14F-4D97-AF65-F5344CB8AC3E}">
        <p14:creationId xmlns:p14="http://schemas.microsoft.com/office/powerpoint/2010/main" val="1065607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Diagramm 27">
            <a:extLst>
              <a:ext uri="{FF2B5EF4-FFF2-40B4-BE49-F238E27FC236}">
                <a16:creationId xmlns:a16="http://schemas.microsoft.com/office/drawing/2014/main" id="{288CA769-25E3-364A-A117-893F9A4404DB}"/>
              </a:ext>
            </a:extLst>
          </p:cNvPr>
          <p:cNvGraphicFramePr/>
          <p:nvPr>
            <p:extLst>
              <p:ext uri="{D42A27DB-BD31-4B8C-83A1-F6EECF244321}">
                <p14:modId xmlns:p14="http://schemas.microsoft.com/office/powerpoint/2010/main" val="60656582"/>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9" name="Rectangle 9">
            <a:extLst>
              <a:ext uri="{FF2B5EF4-FFF2-40B4-BE49-F238E27FC236}">
                <a16:creationId xmlns:a16="http://schemas.microsoft.com/office/drawing/2014/main" id="{80EA1028-E82F-5741-82C4-9D5A9294711A}"/>
              </a:ext>
            </a:extLst>
          </p:cNvPr>
          <p:cNvSpPr>
            <a:spLocks noChangeArrowheads="1"/>
          </p:cNvSpPr>
          <p:nvPr/>
        </p:nvSpPr>
        <p:spPr bwMode="auto">
          <a:xfrm>
            <a:off x="1524000" y="4337051"/>
            <a:ext cx="3962400" cy="1894417"/>
          </a:xfrm>
          <a:prstGeom prst="rect">
            <a:avLst/>
          </a:prstGeom>
          <a:solidFill>
            <a:srgbClr val="339966">
              <a:alpha val="41176"/>
            </a:srgbClr>
          </a:solidFill>
          <a:ln w="38100">
            <a:solidFill>
              <a:srgbClr val="339966"/>
            </a:solidFill>
            <a:miter lim="800000"/>
            <a:headEnd/>
            <a:tailEnd/>
          </a:ln>
        </p:spPr>
        <p:txBody>
          <a:bodyPr/>
          <a:lstStyle/>
          <a:p>
            <a:pPr marL="342900" indent="-342900" algn="ctr">
              <a:lnSpc>
                <a:spcPct val="90000"/>
              </a:lnSpc>
              <a:spcBef>
                <a:spcPct val="20000"/>
              </a:spcBef>
            </a:pPr>
            <a:r>
              <a:rPr kumimoji="1" lang="de-CH" sz="1600" dirty="0">
                <a:latin typeface="Century Gothic" panose="020B0502020202020204" pitchFamily="34" charset="0"/>
              </a:rPr>
              <a:t>Gesundheit/Naturwissenschaften</a:t>
            </a: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gn="ctr">
              <a:lnSpc>
                <a:spcPct val="90000"/>
              </a:lnSpc>
              <a:spcBef>
                <a:spcPct val="20000"/>
              </a:spcBef>
            </a:pPr>
            <a:r>
              <a:rPr kumimoji="1" lang="de-CH" sz="1600" dirty="0">
                <a:latin typeface="Century Gothic" panose="020B0502020202020204" pitchFamily="34" charset="0"/>
              </a:rPr>
              <a:t>Schwerpunkt</a:t>
            </a:r>
          </a:p>
          <a:p>
            <a:pPr marL="342900" indent="-342900" algn="ctr">
              <a:lnSpc>
                <a:spcPct val="90000"/>
              </a:lnSpc>
              <a:spcBef>
                <a:spcPct val="20000"/>
              </a:spcBef>
            </a:pPr>
            <a:r>
              <a:rPr kumimoji="1" lang="de-CH" sz="1600" dirty="0">
                <a:latin typeface="Century Gothic" panose="020B0502020202020204" pitchFamily="34" charset="0"/>
              </a:rPr>
              <a:t>Naturwissenschaften</a:t>
            </a: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p:txBody>
      </p:sp>
      <p:sp>
        <p:nvSpPr>
          <p:cNvPr id="30" name="Rectangle 11">
            <a:extLst>
              <a:ext uri="{FF2B5EF4-FFF2-40B4-BE49-F238E27FC236}">
                <a16:creationId xmlns:a16="http://schemas.microsoft.com/office/drawing/2014/main" id="{5804F049-4750-0548-9759-1F5B8E46CCEB}"/>
              </a:ext>
            </a:extLst>
          </p:cNvPr>
          <p:cNvSpPr>
            <a:spLocks noChangeArrowheads="1"/>
          </p:cNvSpPr>
          <p:nvPr/>
        </p:nvSpPr>
        <p:spPr bwMode="auto">
          <a:xfrm>
            <a:off x="5575299" y="4343400"/>
            <a:ext cx="3111501" cy="1875366"/>
          </a:xfrm>
          <a:prstGeom prst="rect">
            <a:avLst/>
          </a:prstGeom>
          <a:solidFill>
            <a:srgbClr val="FFFF00">
              <a:alpha val="58038"/>
            </a:srgbClr>
          </a:solidFill>
          <a:ln w="38100">
            <a:solidFill>
              <a:srgbClr val="FFFF00"/>
            </a:solidFill>
            <a:miter lim="800000"/>
            <a:headEnd/>
            <a:tailEnd/>
          </a:ln>
        </p:spPr>
        <p:txBody>
          <a:bodyPr/>
          <a:lstStyle/>
          <a:p>
            <a:pPr marL="342900" indent="-342900" algn="ctr">
              <a:lnSpc>
                <a:spcPct val="90000"/>
              </a:lnSpc>
              <a:spcBef>
                <a:spcPct val="20000"/>
              </a:spcBef>
            </a:pPr>
            <a:r>
              <a:rPr kumimoji="1" lang="de-CH" sz="1600" dirty="0">
                <a:latin typeface="Century Gothic" panose="020B0502020202020204" pitchFamily="34" charset="0"/>
              </a:rPr>
              <a:t>Soziale Arbeit/Pädagogik</a:t>
            </a:r>
          </a:p>
          <a:p>
            <a:pPr marL="342900" indent="-342900" algn="ctr">
              <a:lnSpc>
                <a:spcPct val="90000"/>
              </a:lnSpc>
              <a:spcBef>
                <a:spcPct val="20000"/>
              </a:spcBef>
            </a:pPr>
            <a:endParaRPr kumimoji="1" lang="de-CH" sz="1600" dirty="0">
              <a:latin typeface="Century Gothic" panose="020B0502020202020204" pitchFamily="34" charset="0"/>
            </a:endParaRPr>
          </a:p>
          <a:p>
            <a:pPr marL="342900" indent="-342900" algn="ctr">
              <a:lnSpc>
                <a:spcPct val="90000"/>
              </a:lnSpc>
              <a:spcBef>
                <a:spcPct val="20000"/>
              </a:spcBef>
            </a:pPr>
            <a:r>
              <a:rPr kumimoji="1" lang="de-CH" sz="1600" dirty="0">
                <a:latin typeface="Century Gothic" panose="020B0502020202020204" pitchFamily="34" charset="0"/>
              </a:rPr>
              <a:t>Schwerpunkt</a:t>
            </a:r>
          </a:p>
          <a:p>
            <a:pPr marL="342900" indent="-342900" algn="ctr">
              <a:lnSpc>
                <a:spcPct val="90000"/>
              </a:lnSpc>
              <a:spcBef>
                <a:spcPct val="20000"/>
              </a:spcBef>
            </a:pPr>
            <a:r>
              <a:rPr kumimoji="1" lang="de-CH" sz="1600" dirty="0">
                <a:latin typeface="Century Gothic" panose="020B0502020202020204" pitchFamily="34" charset="0"/>
              </a:rPr>
              <a:t>Musische Fächer/</a:t>
            </a:r>
          </a:p>
          <a:p>
            <a:pPr marL="342900" indent="-342900" algn="ctr">
              <a:lnSpc>
                <a:spcPct val="90000"/>
              </a:lnSpc>
              <a:spcBef>
                <a:spcPct val="20000"/>
              </a:spcBef>
            </a:pPr>
            <a:r>
              <a:rPr kumimoji="1" lang="de-CH" sz="1600" dirty="0">
                <a:latin typeface="Century Gothic" panose="020B0502020202020204" pitchFamily="34" charset="0"/>
              </a:rPr>
              <a:t>Wirtschaft u. Recht</a:t>
            </a: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p:txBody>
      </p:sp>
      <p:sp>
        <p:nvSpPr>
          <p:cNvPr id="31" name="Rectangle 12">
            <a:extLst>
              <a:ext uri="{FF2B5EF4-FFF2-40B4-BE49-F238E27FC236}">
                <a16:creationId xmlns:a16="http://schemas.microsoft.com/office/drawing/2014/main" id="{C99B2B48-9664-D446-A428-74EB5B8D7378}"/>
              </a:ext>
            </a:extLst>
          </p:cNvPr>
          <p:cNvSpPr>
            <a:spLocks noChangeArrowheads="1"/>
          </p:cNvSpPr>
          <p:nvPr/>
        </p:nvSpPr>
        <p:spPr bwMode="auto">
          <a:xfrm>
            <a:off x="8866454" y="4343400"/>
            <a:ext cx="2001982" cy="1888068"/>
          </a:xfrm>
          <a:prstGeom prst="rect">
            <a:avLst/>
          </a:prstGeom>
          <a:solidFill>
            <a:srgbClr val="3366FF">
              <a:alpha val="58038"/>
            </a:srgbClr>
          </a:solidFill>
          <a:ln w="38100">
            <a:solidFill>
              <a:srgbClr val="3366FF"/>
            </a:solidFill>
            <a:miter lim="800000"/>
            <a:headEnd/>
            <a:tailEnd/>
          </a:ln>
        </p:spPr>
        <p:txBody>
          <a:bodyPr/>
          <a:lstStyle/>
          <a:p>
            <a:pPr marL="342900" indent="-342900" algn="ctr">
              <a:lnSpc>
                <a:spcPct val="90000"/>
              </a:lnSpc>
              <a:spcBef>
                <a:spcPct val="20000"/>
              </a:spcBef>
            </a:pPr>
            <a:r>
              <a:rPr kumimoji="1" lang="de-CH" sz="1400" dirty="0">
                <a:latin typeface="Century Gothic" panose="020B0502020202020204" pitchFamily="34" charset="0"/>
              </a:rPr>
              <a:t>Kommunikation und Information</a:t>
            </a:r>
          </a:p>
          <a:p>
            <a:pPr marL="342900" indent="-342900">
              <a:lnSpc>
                <a:spcPct val="90000"/>
              </a:lnSpc>
              <a:spcBef>
                <a:spcPct val="20000"/>
              </a:spcBef>
            </a:pPr>
            <a:endParaRPr kumimoji="1" lang="de-CH" sz="1400" dirty="0">
              <a:latin typeface="Century Gothic" panose="020B0502020202020204" pitchFamily="34" charset="0"/>
            </a:endParaRPr>
          </a:p>
          <a:p>
            <a:pPr marL="342900" indent="-342900" algn="ctr">
              <a:lnSpc>
                <a:spcPct val="90000"/>
              </a:lnSpc>
              <a:spcBef>
                <a:spcPct val="20000"/>
              </a:spcBef>
            </a:pPr>
            <a:r>
              <a:rPr kumimoji="1" lang="de-CH" sz="1400" dirty="0">
                <a:latin typeface="Century Gothic" panose="020B0502020202020204" pitchFamily="34" charset="0"/>
              </a:rPr>
              <a:t>Schwerpunkt </a:t>
            </a:r>
          </a:p>
          <a:p>
            <a:pPr marL="342900" indent="-342900" algn="ctr">
              <a:lnSpc>
                <a:spcPct val="90000"/>
              </a:lnSpc>
              <a:spcBef>
                <a:spcPct val="20000"/>
              </a:spcBef>
            </a:pPr>
            <a:r>
              <a:rPr kumimoji="1" lang="de-CH" sz="1400" dirty="0">
                <a:latin typeface="Century Gothic" panose="020B0502020202020204" pitchFamily="34" charset="0"/>
              </a:rPr>
              <a:t>Kommunikation u. Medien/</a:t>
            </a:r>
          </a:p>
          <a:p>
            <a:pPr marL="342900" indent="-342900" algn="ctr">
              <a:lnSpc>
                <a:spcPct val="90000"/>
              </a:lnSpc>
              <a:spcBef>
                <a:spcPct val="20000"/>
              </a:spcBef>
            </a:pPr>
            <a:r>
              <a:rPr kumimoji="1" lang="de-CH" sz="1400" dirty="0">
                <a:latin typeface="Century Gothic" panose="020B0502020202020204" pitchFamily="34" charset="0"/>
              </a:rPr>
              <a:t>Musische Fächer</a:t>
            </a:r>
          </a:p>
          <a:p>
            <a:pPr marL="342900" indent="-342900" algn="ctr">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p:txBody>
      </p:sp>
      <p:sp>
        <p:nvSpPr>
          <p:cNvPr id="32" name="AutoShape 24">
            <a:extLst>
              <a:ext uri="{FF2B5EF4-FFF2-40B4-BE49-F238E27FC236}">
                <a16:creationId xmlns:a16="http://schemas.microsoft.com/office/drawing/2014/main" id="{19CF8A00-75BF-8046-A226-15DEE36408F8}"/>
              </a:ext>
            </a:extLst>
          </p:cNvPr>
          <p:cNvSpPr>
            <a:spLocks noChangeArrowheads="1"/>
          </p:cNvSpPr>
          <p:nvPr/>
        </p:nvSpPr>
        <p:spPr bwMode="auto">
          <a:xfrm rot="-5400000">
            <a:off x="1808692" y="3372261"/>
            <a:ext cx="1145117"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9966"/>
          </a:solidFill>
          <a:ln w="9525">
            <a:noFill/>
            <a:miter lim="800000"/>
            <a:headEnd/>
            <a:tailEnd/>
          </a:ln>
        </p:spPr>
        <p:txBody>
          <a:bodyPr wrap="square" anchor="ctr">
            <a:spAutoFit/>
          </a:bodyPr>
          <a:lstStyle/>
          <a:p>
            <a:endParaRPr lang="de-DE">
              <a:latin typeface="Century Gothic" panose="020B0502020202020204" pitchFamily="34" charset="0"/>
            </a:endParaRPr>
          </a:p>
        </p:txBody>
      </p:sp>
      <p:sp>
        <p:nvSpPr>
          <p:cNvPr id="33" name="Rectangle 28">
            <a:extLst>
              <a:ext uri="{FF2B5EF4-FFF2-40B4-BE49-F238E27FC236}">
                <a16:creationId xmlns:a16="http://schemas.microsoft.com/office/drawing/2014/main" id="{0401C80F-6151-DC45-BF5E-DEA43FB16946}"/>
              </a:ext>
            </a:extLst>
          </p:cNvPr>
          <p:cNvSpPr>
            <a:spLocks noChangeArrowheads="1"/>
          </p:cNvSpPr>
          <p:nvPr/>
        </p:nvSpPr>
        <p:spPr bwMode="auto">
          <a:xfrm>
            <a:off x="1524001" y="1976966"/>
            <a:ext cx="1659467" cy="1172634"/>
          </a:xfrm>
          <a:prstGeom prst="rect">
            <a:avLst/>
          </a:prstGeom>
          <a:solidFill>
            <a:srgbClr val="339966">
              <a:alpha val="41176"/>
            </a:srgbClr>
          </a:solidFill>
          <a:ln w="38100">
            <a:solidFill>
              <a:srgbClr val="339966"/>
            </a:solidFill>
            <a:miter lim="800000"/>
            <a:headEnd/>
            <a:tailEnd/>
          </a:ln>
        </p:spPr>
        <p:txBody>
          <a:bodyPr/>
          <a:lstStyle/>
          <a:p>
            <a:pPr marL="342900" indent="-342900" algn="ctr">
              <a:lnSpc>
                <a:spcPct val="90000"/>
              </a:lnSpc>
              <a:spcBef>
                <a:spcPct val="20000"/>
              </a:spcBef>
            </a:pPr>
            <a:r>
              <a:rPr kumimoji="1" lang="de-CH" sz="1600" dirty="0">
                <a:latin typeface="Century Gothic" panose="020B0502020202020204" pitchFamily="34" charset="0"/>
              </a:rPr>
              <a:t>Fach-</a:t>
            </a:r>
          </a:p>
          <a:p>
            <a:pPr marL="342900" indent="-342900" algn="ctr">
              <a:lnSpc>
                <a:spcPct val="90000"/>
              </a:lnSpc>
              <a:spcBef>
                <a:spcPct val="20000"/>
              </a:spcBef>
            </a:pPr>
            <a:r>
              <a:rPr kumimoji="1" lang="de-CH" sz="1600" dirty="0" err="1">
                <a:latin typeface="Century Gothic" panose="020B0502020202020204" pitchFamily="34" charset="0"/>
              </a:rPr>
              <a:t>maturität</a:t>
            </a:r>
            <a:r>
              <a:rPr kumimoji="1" lang="de-CH" sz="1600" dirty="0">
                <a:latin typeface="Century Gothic" panose="020B0502020202020204" pitchFamily="34" charset="0"/>
              </a:rPr>
              <a:t> </a:t>
            </a:r>
          </a:p>
          <a:p>
            <a:pPr marL="342900" indent="-342900" algn="ctr">
              <a:lnSpc>
                <a:spcPct val="90000"/>
              </a:lnSpc>
              <a:spcBef>
                <a:spcPct val="20000"/>
              </a:spcBef>
            </a:pPr>
            <a:r>
              <a:rPr kumimoji="1" lang="de-CH" sz="1600" dirty="0">
                <a:latin typeface="Century Gothic" panose="020B0502020202020204" pitchFamily="34" charset="0"/>
              </a:rPr>
              <a:t>Gesundheit</a:t>
            </a: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p:txBody>
      </p:sp>
      <p:sp>
        <p:nvSpPr>
          <p:cNvPr id="47" name="Rectangle 29">
            <a:extLst>
              <a:ext uri="{FF2B5EF4-FFF2-40B4-BE49-F238E27FC236}">
                <a16:creationId xmlns:a16="http://schemas.microsoft.com/office/drawing/2014/main" id="{A360815F-8BC3-6E43-A572-58139D1A1D0A}"/>
              </a:ext>
            </a:extLst>
          </p:cNvPr>
          <p:cNvSpPr>
            <a:spLocks noChangeArrowheads="1"/>
          </p:cNvSpPr>
          <p:nvPr/>
        </p:nvSpPr>
        <p:spPr bwMode="auto">
          <a:xfrm>
            <a:off x="3251200" y="1976966"/>
            <a:ext cx="2235202" cy="1172634"/>
          </a:xfrm>
          <a:prstGeom prst="rect">
            <a:avLst/>
          </a:prstGeom>
          <a:solidFill>
            <a:srgbClr val="339966">
              <a:alpha val="41176"/>
            </a:srgbClr>
          </a:solidFill>
          <a:ln w="38100">
            <a:solidFill>
              <a:srgbClr val="339966"/>
            </a:solidFill>
            <a:miter lim="800000"/>
            <a:headEnd/>
            <a:tailEnd/>
          </a:ln>
        </p:spPr>
        <p:txBody>
          <a:bodyPr/>
          <a:lstStyle/>
          <a:p>
            <a:pPr algn="ctr" eaLnBrk="1" hangingPunct="1">
              <a:lnSpc>
                <a:spcPct val="90000"/>
              </a:lnSpc>
              <a:spcBef>
                <a:spcPct val="20000"/>
              </a:spcBef>
            </a:pPr>
            <a:r>
              <a:rPr kumimoji="1" lang="de-CH" sz="1600" dirty="0">
                <a:latin typeface="Century Gothic" panose="020B0502020202020204" pitchFamily="34" charset="0"/>
              </a:rPr>
              <a:t>Fach-</a:t>
            </a:r>
          </a:p>
          <a:p>
            <a:pPr algn="ctr" eaLnBrk="1" hangingPunct="1">
              <a:lnSpc>
                <a:spcPct val="90000"/>
              </a:lnSpc>
              <a:spcBef>
                <a:spcPct val="20000"/>
              </a:spcBef>
            </a:pPr>
            <a:r>
              <a:rPr kumimoji="1" lang="de-CH" sz="1600" dirty="0" err="1">
                <a:latin typeface="Century Gothic" panose="020B0502020202020204" pitchFamily="34" charset="0"/>
              </a:rPr>
              <a:t>maturität</a:t>
            </a:r>
            <a:endParaRPr kumimoji="1" lang="de-CH" sz="1600" dirty="0">
              <a:latin typeface="Century Gothic" panose="020B0502020202020204" pitchFamily="34" charset="0"/>
            </a:endParaRPr>
          </a:p>
          <a:p>
            <a:pPr algn="ctr" eaLnBrk="1" hangingPunct="1">
              <a:lnSpc>
                <a:spcPct val="90000"/>
              </a:lnSpc>
              <a:spcBef>
                <a:spcPct val="20000"/>
              </a:spcBef>
            </a:pPr>
            <a:r>
              <a:rPr kumimoji="1" lang="de-CH" sz="1600" dirty="0">
                <a:latin typeface="Century Gothic" panose="020B0502020202020204" pitchFamily="34" charset="0"/>
              </a:rPr>
              <a:t>Natur- </a:t>
            </a:r>
            <a:r>
              <a:rPr kumimoji="1" lang="de-CH" sz="1600" dirty="0" err="1">
                <a:latin typeface="Century Gothic" panose="020B0502020202020204" pitchFamily="34" charset="0"/>
              </a:rPr>
              <a:t>wissenschaften</a:t>
            </a:r>
            <a:endParaRPr kumimoji="1" lang="de-CH" sz="1600" dirty="0">
              <a:latin typeface="Century Gothic" panose="020B0502020202020204" pitchFamily="34" charset="0"/>
            </a:endParaRPr>
          </a:p>
          <a:p>
            <a:pPr eaLnBrk="1" hangingPunct="1">
              <a:lnSpc>
                <a:spcPct val="90000"/>
              </a:lnSpc>
              <a:spcBef>
                <a:spcPct val="20000"/>
              </a:spcBef>
            </a:pPr>
            <a:endParaRPr kumimoji="1" lang="de-CH" sz="1600" dirty="0">
              <a:latin typeface="Century Gothic" panose="020B0502020202020204" pitchFamily="34" charset="0"/>
            </a:endParaRPr>
          </a:p>
          <a:p>
            <a:pPr eaLnBrk="1" hangingPunct="1">
              <a:lnSpc>
                <a:spcPct val="90000"/>
              </a:lnSpc>
              <a:spcBef>
                <a:spcPct val="20000"/>
              </a:spcBef>
            </a:pPr>
            <a:endParaRPr kumimoji="1" lang="de-CH" sz="1600" dirty="0">
              <a:latin typeface="Century Gothic" panose="020B0502020202020204" pitchFamily="34" charset="0"/>
            </a:endParaRPr>
          </a:p>
          <a:p>
            <a:pPr eaLnBrk="1" hangingPunct="1">
              <a:lnSpc>
                <a:spcPct val="90000"/>
              </a:lnSpc>
              <a:spcBef>
                <a:spcPct val="20000"/>
              </a:spcBef>
            </a:pPr>
            <a:endParaRPr kumimoji="1" lang="de-CH" sz="1600" dirty="0">
              <a:latin typeface="Century Gothic" panose="020B0502020202020204" pitchFamily="34" charset="0"/>
            </a:endParaRPr>
          </a:p>
        </p:txBody>
      </p:sp>
      <p:sp>
        <p:nvSpPr>
          <p:cNvPr id="48" name="AutoShape 32">
            <a:extLst>
              <a:ext uri="{FF2B5EF4-FFF2-40B4-BE49-F238E27FC236}">
                <a16:creationId xmlns:a16="http://schemas.microsoft.com/office/drawing/2014/main" id="{83D9DB87-32CC-784A-B7EF-29E8A418C92C}"/>
              </a:ext>
            </a:extLst>
          </p:cNvPr>
          <p:cNvSpPr>
            <a:spLocks noChangeArrowheads="1"/>
          </p:cNvSpPr>
          <p:nvPr/>
        </p:nvSpPr>
        <p:spPr bwMode="auto">
          <a:xfrm rot="-5400000">
            <a:off x="3652308" y="3389195"/>
            <a:ext cx="1145118"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9966"/>
          </a:solidFill>
          <a:ln w="9525">
            <a:noFill/>
            <a:miter lim="800000"/>
            <a:headEnd/>
            <a:tailEnd/>
          </a:ln>
        </p:spPr>
        <p:txBody>
          <a:bodyPr wrap="square" anchor="ctr">
            <a:spAutoFit/>
          </a:bodyPr>
          <a:lstStyle/>
          <a:p>
            <a:endParaRPr lang="de-DE">
              <a:latin typeface="Century Gothic" panose="020B0502020202020204" pitchFamily="34" charset="0"/>
            </a:endParaRPr>
          </a:p>
        </p:txBody>
      </p:sp>
      <p:sp>
        <p:nvSpPr>
          <p:cNvPr id="49" name="Rectangle 33">
            <a:extLst>
              <a:ext uri="{FF2B5EF4-FFF2-40B4-BE49-F238E27FC236}">
                <a16:creationId xmlns:a16="http://schemas.microsoft.com/office/drawing/2014/main" id="{8F2AB7E5-FDD9-CD44-8076-C874EEB27357}"/>
              </a:ext>
            </a:extLst>
          </p:cNvPr>
          <p:cNvSpPr>
            <a:spLocks noChangeArrowheads="1"/>
          </p:cNvSpPr>
          <p:nvPr/>
        </p:nvSpPr>
        <p:spPr bwMode="auto">
          <a:xfrm>
            <a:off x="5575300" y="1976967"/>
            <a:ext cx="1638301" cy="1138766"/>
          </a:xfrm>
          <a:prstGeom prst="rect">
            <a:avLst/>
          </a:prstGeom>
          <a:solidFill>
            <a:srgbClr val="FFFF00">
              <a:alpha val="58038"/>
            </a:srgbClr>
          </a:solidFill>
          <a:ln w="38100">
            <a:solidFill>
              <a:srgbClr val="FFFF00"/>
            </a:solidFill>
            <a:miter lim="800000"/>
            <a:headEnd/>
            <a:tailEnd/>
          </a:ln>
        </p:spPr>
        <p:txBody>
          <a:bodyPr/>
          <a:lstStyle/>
          <a:p>
            <a:pPr marL="342900" indent="-342900" algn="ctr">
              <a:lnSpc>
                <a:spcPct val="90000"/>
              </a:lnSpc>
              <a:spcBef>
                <a:spcPct val="20000"/>
              </a:spcBef>
            </a:pPr>
            <a:r>
              <a:rPr kumimoji="1" lang="de-CH" sz="1600" dirty="0">
                <a:latin typeface="Century Gothic" panose="020B0502020202020204" pitchFamily="34" charset="0"/>
              </a:rPr>
              <a:t>Fach-</a:t>
            </a:r>
          </a:p>
          <a:p>
            <a:pPr marL="342900" indent="-342900" algn="ctr">
              <a:lnSpc>
                <a:spcPct val="90000"/>
              </a:lnSpc>
              <a:spcBef>
                <a:spcPct val="20000"/>
              </a:spcBef>
            </a:pPr>
            <a:r>
              <a:rPr kumimoji="1" lang="de-CH" sz="1600" dirty="0" err="1">
                <a:latin typeface="Century Gothic" panose="020B0502020202020204" pitchFamily="34" charset="0"/>
              </a:rPr>
              <a:t>maturität</a:t>
            </a:r>
            <a:endParaRPr kumimoji="1" lang="de-CH" sz="1600" dirty="0">
              <a:latin typeface="Century Gothic" panose="020B0502020202020204" pitchFamily="34" charset="0"/>
            </a:endParaRPr>
          </a:p>
          <a:p>
            <a:pPr marL="342900" indent="-342900" algn="ctr">
              <a:lnSpc>
                <a:spcPct val="90000"/>
              </a:lnSpc>
              <a:spcBef>
                <a:spcPct val="20000"/>
              </a:spcBef>
            </a:pPr>
            <a:r>
              <a:rPr kumimoji="1" lang="de-CH" sz="1600" dirty="0">
                <a:latin typeface="Century Gothic" panose="020B0502020202020204" pitchFamily="34" charset="0"/>
              </a:rPr>
              <a:t>Soziale Arbeit</a:t>
            </a:r>
          </a:p>
          <a:p>
            <a:pPr marL="342900" indent="-342900" algn="ctr">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p:txBody>
      </p:sp>
      <p:sp>
        <p:nvSpPr>
          <p:cNvPr id="50" name="Rectangle 34">
            <a:extLst>
              <a:ext uri="{FF2B5EF4-FFF2-40B4-BE49-F238E27FC236}">
                <a16:creationId xmlns:a16="http://schemas.microsoft.com/office/drawing/2014/main" id="{09E70A79-44CF-0F40-8A40-5259D0A4451C}"/>
              </a:ext>
            </a:extLst>
          </p:cNvPr>
          <p:cNvSpPr>
            <a:spLocks noChangeArrowheads="1"/>
          </p:cNvSpPr>
          <p:nvPr/>
        </p:nvSpPr>
        <p:spPr bwMode="auto">
          <a:xfrm>
            <a:off x="8809568" y="1976965"/>
            <a:ext cx="2001982" cy="1121835"/>
          </a:xfrm>
          <a:prstGeom prst="rect">
            <a:avLst/>
          </a:prstGeom>
          <a:solidFill>
            <a:srgbClr val="3366FF">
              <a:alpha val="58038"/>
            </a:srgbClr>
          </a:solidFill>
          <a:ln w="38100">
            <a:solidFill>
              <a:srgbClr val="3366FF"/>
            </a:solidFill>
            <a:miter lim="800000"/>
            <a:headEnd/>
            <a:tailEnd/>
          </a:ln>
        </p:spPr>
        <p:txBody>
          <a:bodyPr/>
          <a:lstStyle/>
          <a:p>
            <a:pPr marL="342900" indent="-342900" algn="ctr">
              <a:lnSpc>
                <a:spcPct val="90000"/>
              </a:lnSpc>
              <a:spcBef>
                <a:spcPct val="20000"/>
              </a:spcBef>
            </a:pPr>
            <a:r>
              <a:rPr kumimoji="1" lang="de-CH" sz="1400" dirty="0">
                <a:latin typeface="Century Gothic" panose="020B0502020202020204" pitchFamily="34" charset="0"/>
              </a:rPr>
              <a:t>Fach-</a:t>
            </a:r>
          </a:p>
          <a:p>
            <a:pPr marL="342900" indent="-342900" algn="ctr">
              <a:lnSpc>
                <a:spcPct val="90000"/>
              </a:lnSpc>
              <a:spcBef>
                <a:spcPct val="20000"/>
              </a:spcBef>
            </a:pPr>
            <a:r>
              <a:rPr kumimoji="1" lang="de-CH" sz="1400" dirty="0" err="1">
                <a:latin typeface="Century Gothic" panose="020B0502020202020204" pitchFamily="34" charset="0"/>
              </a:rPr>
              <a:t>maturität</a:t>
            </a:r>
            <a:endParaRPr kumimoji="1" lang="de-CH" sz="1400" dirty="0">
              <a:latin typeface="Century Gothic" panose="020B0502020202020204" pitchFamily="34" charset="0"/>
            </a:endParaRPr>
          </a:p>
          <a:p>
            <a:pPr marL="342900" indent="-342900" algn="ctr">
              <a:lnSpc>
                <a:spcPct val="90000"/>
              </a:lnSpc>
              <a:spcBef>
                <a:spcPct val="20000"/>
              </a:spcBef>
            </a:pPr>
            <a:r>
              <a:rPr kumimoji="1" lang="de-CH" sz="1400" dirty="0">
                <a:latin typeface="Century Gothic" panose="020B0502020202020204" pitchFamily="34" charset="0"/>
              </a:rPr>
              <a:t>Kommunikation und Information</a:t>
            </a:r>
          </a:p>
          <a:p>
            <a:pPr marL="342900" indent="-342900">
              <a:lnSpc>
                <a:spcPct val="90000"/>
              </a:lnSpc>
              <a:spcBef>
                <a:spcPct val="20000"/>
              </a:spcBef>
            </a:pPr>
            <a:endParaRPr kumimoji="1" lang="de-CH" sz="1400" dirty="0">
              <a:latin typeface="Century Gothic" panose="020B0502020202020204" pitchFamily="34" charset="0"/>
            </a:endParaRPr>
          </a:p>
          <a:p>
            <a:pPr marL="342900" indent="-342900">
              <a:lnSpc>
                <a:spcPct val="90000"/>
              </a:lnSpc>
              <a:spcBef>
                <a:spcPct val="20000"/>
              </a:spcBef>
            </a:pPr>
            <a:endParaRPr kumimoji="1" lang="de-CH" sz="1400" dirty="0">
              <a:latin typeface="Century Gothic" panose="020B0502020202020204" pitchFamily="34" charset="0"/>
            </a:endParaRPr>
          </a:p>
          <a:p>
            <a:pPr marL="342900" indent="-342900">
              <a:lnSpc>
                <a:spcPct val="90000"/>
              </a:lnSpc>
              <a:spcBef>
                <a:spcPct val="20000"/>
              </a:spcBef>
            </a:pPr>
            <a:endParaRPr kumimoji="1" lang="de-CH" sz="1400" dirty="0">
              <a:latin typeface="Century Gothic" panose="020B0502020202020204" pitchFamily="34" charset="0"/>
            </a:endParaRPr>
          </a:p>
        </p:txBody>
      </p:sp>
      <p:sp>
        <p:nvSpPr>
          <p:cNvPr id="51" name="AutoShape 32">
            <a:extLst>
              <a:ext uri="{FF2B5EF4-FFF2-40B4-BE49-F238E27FC236}">
                <a16:creationId xmlns:a16="http://schemas.microsoft.com/office/drawing/2014/main" id="{B595AF08-8C62-7A44-9A7F-8AD114FFD8F2}"/>
              </a:ext>
            </a:extLst>
          </p:cNvPr>
          <p:cNvSpPr>
            <a:spLocks noChangeArrowheads="1"/>
          </p:cNvSpPr>
          <p:nvPr/>
        </p:nvSpPr>
        <p:spPr bwMode="auto">
          <a:xfrm rot="16200000">
            <a:off x="9223374" y="3372261"/>
            <a:ext cx="1145118"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66FF"/>
          </a:solidFill>
          <a:ln w="9525">
            <a:noFill/>
            <a:miter lim="800000"/>
            <a:headEnd/>
            <a:tailEnd/>
          </a:ln>
        </p:spPr>
        <p:txBody>
          <a:bodyPr wrap="square" anchor="ctr">
            <a:spAutoFit/>
          </a:bodyPr>
          <a:lstStyle/>
          <a:p>
            <a:endParaRPr lang="de-DE">
              <a:latin typeface="Century Gothic" panose="020B0502020202020204" pitchFamily="34" charset="0"/>
            </a:endParaRPr>
          </a:p>
        </p:txBody>
      </p:sp>
      <p:sp>
        <p:nvSpPr>
          <p:cNvPr id="52" name="AutoShape 32">
            <a:extLst>
              <a:ext uri="{FF2B5EF4-FFF2-40B4-BE49-F238E27FC236}">
                <a16:creationId xmlns:a16="http://schemas.microsoft.com/office/drawing/2014/main" id="{8E908D97-BDF8-8642-8EC8-D33F5941897C}"/>
              </a:ext>
            </a:extLst>
          </p:cNvPr>
          <p:cNvSpPr>
            <a:spLocks noChangeArrowheads="1"/>
          </p:cNvSpPr>
          <p:nvPr/>
        </p:nvSpPr>
        <p:spPr bwMode="auto">
          <a:xfrm rot="16200000">
            <a:off x="5938308" y="3389195"/>
            <a:ext cx="1145118"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noFill/>
            <a:miter lim="800000"/>
            <a:headEnd/>
            <a:tailEnd/>
          </a:ln>
        </p:spPr>
        <p:txBody>
          <a:bodyPr wrap="square" anchor="ctr">
            <a:spAutoFit/>
          </a:bodyPr>
          <a:lstStyle/>
          <a:p>
            <a:endParaRPr lang="de-DE">
              <a:latin typeface="Century Gothic" panose="020B0502020202020204" pitchFamily="34" charset="0"/>
            </a:endParaRPr>
          </a:p>
        </p:txBody>
      </p:sp>
      <p:sp>
        <p:nvSpPr>
          <p:cNvPr id="53" name="Rectangle 33">
            <a:extLst>
              <a:ext uri="{FF2B5EF4-FFF2-40B4-BE49-F238E27FC236}">
                <a16:creationId xmlns:a16="http://schemas.microsoft.com/office/drawing/2014/main" id="{0C79B052-9687-C744-A426-C1EB7033A70E}"/>
              </a:ext>
            </a:extLst>
          </p:cNvPr>
          <p:cNvSpPr>
            <a:spLocks noChangeArrowheads="1"/>
          </p:cNvSpPr>
          <p:nvPr/>
        </p:nvSpPr>
        <p:spPr bwMode="auto">
          <a:xfrm>
            <a:off x="7285567" y="1976967"/>
            <a:ext cx="1401234" cy="1138766"/>
          </a:xfrm>
          <a:prstGeom prst="rect">
            <a:avLst/>
          </a:prstGeom>
          <a:solidFill>
            <a:srgbClr val="FFFF00">
              <a:alpha val="58038"/>
            </a:srgbClr>
          </a:solidFill>
          <a:ln w="38100">
            <a:solidFill>
              <a:srgbClr val="FFFF00"/>
            </a:solidFill>
            <a:miter lim="800000"/>
            <a:headEnd/>
            <a:tailEnd/>
          </a:ln>
        </p:spPr>
        <p:txBody>
          <a:bodyPr/>
          <a:lstStyle/>
          <a:p>
            <a:pPr marL="342900" indent="-342900" algn="ctr">
              <a:lnSpc>
                <a:spcPct val="90000"/>
              </a:lnSpc>
              <a:spcBef>
                <a:spcPct val="20000"/>
              </a:spcBef>
            </a:pPr>
            <a:r>
              <a:rPr kumimoji="1" lang="de-CH" sz="1600" dirty="0">
                <a:latin typeface="Century Gothic" panose="020B0502020202020204" pitchFamily="34" charset="0"/>
              </a:rPr>
              <a:t>Fach-</a:t>
            </a:r>
          </a:p>
          <a:p>
            <a:pPr marL="342900" indent="-342900" algn="ctr">
              <a:lnSpc>
                <a:spcPct val="90000"/>
              </a:lnSpc>
              <a:spcBef>
                <a:spcPct val="20000"/>
              </a:spcBef>
            </a:pPr>
            <a:r>
              <a:rPr kumimoji="1" lang="de-CH" sz="1600" dirty="0" err="1">
                <a:latin typeface="Century Gothic" panose="020B0502020202020204" pitchFamily="34" charset="0"/>
              </a:rPr>
              <a:t>maturität</a:t>
            </a:r>
            <a:endParaRPr kumimoji="1" lang="de-CH" sz="1600" dirty="0">
              <a:latin typeface="Century Gothic" panose="020B0502020202020204" pitchFamily="34" charset="0"/>
            </a:endParaRPr>
          </a:p>
          <a:p>
            <a:pPr marL="342900" indent="-342900" algn="ctr">
              <a:lnSpc>
                <a:spcPct val="90000"/>
              </a:lnSpc>
              <a:spcBef>
                <a:spcPct val="20000"/>
              </a:spcBef>
            </a:pPr>
            <a:r>
              <a:rPr kumimoji="1" lang="de-CH" sz="1600" dirty="0">
                <a:latin typeface="Century Gothic" panose="020B0502020202020204" pitchFamily="34" charset="0"/>
              </a:rPr>
              <a:t>Pädagogik</a:t>
            </a:r>
          </a:p>
          <a:p>
            <a:pPr marL="342900" indent="-342900" algn="ctr">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a:p>
            <a:pPr marL="342900" indent="-342900">
              <a:lnSpc>
                <a:spcPct val="90000"/>
              </a:lnSpc>
              <a:spcBef>
                <a:spcPct val="20000"/>
              </a:spcBef>
            </a:pPr>
            <a:endParaRPr kumimoji="1" lang="de-CH" sz="1600" dirty="0">
              <a:latin typeface="Century Gothic" panose="020B0502020202020204" pitchFamily="34" charset="0"/>
            </a:endParaRPr>
          </a:p>
        </p:txBody>
      </p:sp>
      <p:sp>
        <p:nvSpPr>
          <p:cNvPr id="54" name="AutoShape 32">
            <a:extLst>
              <a:ext uri="{FF2B5EF4-FFF2-40B4-BE49-F238E27FC236}">
                <a16:creationId xmlns:a16="http://schemas.microsoft.com/office/drawing/2014/main" id="{5DE70258-EE11-4545-9963-D89EAFF16C8F}"/>
              </a:ext>
            </a:extLst>
          </p:cNvPr>
          <p:cNvSpPr>
            <a:spLocks noChangeArrowheads="1"/>
          </p:cNvSpPr>
          <p:nvPr/>
        </p:nvSpPr>
        <p:spPr bwMode="auto">
          <a:xfrm rot="16200000">
            <a:off x="7462309" y="3406128"/>
            <a:ext cx="1145118" cy="7336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noFill/>
            <a:miter lim="800000"/>
            <a:headEnd/>
            <a:tailEnd/>
          </a:ln>
        </p:spPr>
        <p:txBody>
          <a:bodyPr wrap="square" anchor="ctr">
            <a:spAutoFit/>
          </a:bodyPr>
          <a:lstStyle/>
          <a:p>
            <a:endParaRPr lang="de-DE">
              <a:latin typeface="Century Gothic" panose="020B0502020202020204" pitchFamily="34" charset="0"/>
            </a:endParaRPr>
          </a:p>
        </p:txBody>
      </p:sp>
      <p:pic>
        <p:nvPicPr>
          <p:cNvPr id="3" name="Grafik 2">
            <a:extLst>
              <a:ext uri="{FF2B5EF4-FFF2-40B4-BE49-F238E27FC236}">
                <a16:creationId xmlns:a16="http://schemas.microsoft.com/office/drawing/2014/main" id="{A8C1A59F-8706-29D7-7AFB-123DCC136153}"/>
              </a:ext>
            </a:extLst>
          </p:cNvPr>
          <p:cNvPicPr>
            <a:picLocks noChangeAspect="1"/>
          </p:cNvPicPr>
          <p:nvPr/>
        </p:nvPicPr>
        <p:blipFill>
          <a:blip r:embed="rId9"/>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F5B54885-59B1-9A44-89BF-619AC6E34EDC}"/>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Berufsfelder der FMS</a:t>
            </a:r>
          </a:p>
        </p:txBody>
      </p:sp>
    </p:spTree>
    <p:custDataLst>
      <p:tags r:id="rId1"/>
    </p:custDataLst>
    <p:extLst>
      <p:ext uri="{BB962C8B-B14F-4D97-AF65-F5344CB8AC3E}">
        <p14:creationId xmlns:p14="http://schemas.microsoft.com/office/powerpoint/2010/main" val="2920253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linds(horizontal)">
                                      <p:cBhvr>
                                        <p:cTn id="7" dur="500"/>
                                        <p:tgtEl>
                                          <p:spTgt spid="32"/>
                                        </p:tgtEl>
                                      </p:cBhvr>
                                    </p:animEffect>
                                  </p:childTnLst>
                                  <p:subTnLst>
                                    <p:set>
                                      <p:cBhvr override="childStyle">
                                        <p:cTn dur="1" fill="hold" display="0" masterRel="nextClick" afterEffect="1"/>
                                        <p:tgtEl>
                                          <p:spTgt spid="32"/>
                                        </p:tgtEl>
                                        <p:attrNameLst>
                                          <p:attrName>style.visibility</p:attrName>
                                        </p:attrNameLst>
                                      </p:cBhvr>
                                      <p:to>
                                        <p:strVal val="hidden"/>
                                      </p:to>
                                    </p:set>
                                  </p:subTnLst>
                                </p:cTn>
                              </p:par>
                              <p:par>
                                <p:cTn id="8" presetID="3" presetClass="entr" presetSubtype="1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linds(horizontal)">
                                      <p:cBhvr>
                                        <p:cTn id="10" dur="500"/>
                                        <p:tgtEl>
                                          <p:spTgt spid="33"/>
                                        </p:tgtEl>
                                      </p:cBhvr>
                                    </p:animEffect>
                                  </p:childTnLst>
                                  <p:subTnLst>
                                    <p:set>
                                      <p:cBhvr override="childStyle">
                                        <p:cTn dur="1" fill="hold" display="0" masterRel="nextClick" afterEffect="1"/>
                                        <p:tgtEl>
                                          <p:spTgt spid="33"/>
                                        </p:tgtEl>
                                        <p:attrNameLst>
                                          <p:attrName>style.visibility</p:attrName>
                                        </p:attrNameLst>
                                      </p:cBhvr>
                                      <p:to>
                                        <p:strVal val="hidden"/>
                                      </p:to>
                                    </p:set>
                                  </p:subTnLst>
                                </p:cTn>
                              </p:par>
                              <p:par>
                                <p:cTn id="11" presetID="3" presetClass="entr" presetSubtype="1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blinds(horizontal)">
                                      <p:cBhvr>
                                        <p:cTn id="13" dur="500"/>
                                        <p:tgtEl>
                                          <p:spTgt spid="47"/>
                                        </p:tgtEl>
                                      </p:cBhvr>
                                    </p:animEffect>
                                  </p:childTnLst>
                                  <p:subTnLst>
                                    <p:set>
                                      <p:cBhvr override="childStyle">
                                        <p:cTn dur="1" fill="hold" display="0" masterRel="nextClick" afterEffect="1"/>
                                        <p:tgtEl>
                                          <p:spTgt spid="47"/>
                                        </p:tgtEl>
                                        <p:attrNameLst>
                                          <p:attrName>style.visibility</p:attrName>
                                        </p:attrNameLst>
                                      </p:cBhvr>
                                      <p:to>
                                        <p:strVal val="hidden"/>
                                      </p:to>
                                    </p:set>
                                  </p:subTnLst>
                                </p:cTn>
                              </p:par>
                              <p:par>
                                <p:cTn id="14" presetID="3" presetClass="entr" presetSubtype="10"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blinds(horizontal)">
                                      <p:cBhvr>
                                        <p:cTn id="16" dur="500"/>
                                        <p:tgtEl>
                                          <p:spTgt spid="48"/>
                                        </p:tgtEl>
                                      </p:cBhvr>
                                    </p:animEffect>
                                  </p:childTnLst>
                                  <p:subTnLst>
                                    <p:set>
                                      <p:cBhvr override="childStyle">
                                        <p:cTn dur="1" fill="hold" display="0" masterRel="nextClick" afterEffect="1"/>
                                        <p:tgtEl>
                                          <p:spTgt spid="48"/>
                                        </p:tgtEl>
                                        <p:attrNameLst>
                                          <p:attrName>style.visibility</p:attrName>
                                        </p:attrNameLst>
                                      </p:cBhvr>
                                      <p:to>
                                        <p:strVal val="hidden"/>
                                      </p:to>
                                    </p:set>
                                  </p:subTnLst>
                                </p:cTn>
                              </p:par>
                              <p:par>
                                <p:cTn id="17" presetID="3" presetClass="entr" presetSubtype="1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linds(horizontal)">
                                      <p:cBhvr>
                                        <p:cTn id="19" dur="500"/>
                                        <p:tgtEl>
                                          <p:spTgt spid="49"/>
                                        </p:tgtEl>
                                      </p:cBhvr>
                                    </p:animEffect>
                                  </p:childTnLst>
                                  <p:subTnLst>
                                    <p:set>
                                      <p:cBhvr override="childStyle">
                                        <p:cTn dur="1" fill="hold" display="0" masterRel="nextClick" afterEffect="1"/>
                                        <p:tgtEl>
                                          <p:spTgt spid="49"/>
                                        </p:tgtEl>
                                        <p:attrNameLst>
                                          <p:attrName>style.visibility</p:attrName>
                                        </p:attrNameLst>
                                      </p:cBhvr>
                                      <p:to>
                                        <p:strVal val="hidden"/>
                                      </p:to>
                                    </p:set>
                                  </p:subTnLst>
                                </p:cTn>
                              </p:par>
                              <p:par>
                                <p:cTn id="20" presetID="3" presetClass="entr" presetSubtype="1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blinds(horizontal)">
                                      <p:cBhvr>
                                        <p:cTn id="22" dur="500"/>
                                        <p:tgtEl>
                                          <p:spTgt spid="50"/>
                                        </p:tgtEl>
                                      </p:cBhvr>
                                    </p:animEffect>
                                  </p:childTnLst>
                                  <p:subTnLst>
                                    <p:set>
                                      <p:cBhvr override="childStyle">
                                        <p:cTn dur="1" fill="hold" display="0" masterRel="nextClick" afterEffect="1"/>
                                        <p:tgtEl>
                                          <p:spTgt spid="50"/>
                                        </p:tgtEl>
                                        <p:attrNameLst>
                                          <p:attrName>style.visibility</p:attrName>
                                        </p:attrNameLst>
                                      </p:cBhvr>
                                      <p:to>
                                        <p:strVal val="hidden"/>
                                      </p:to>
                                    </p:set>
                                  </p:subTnLst>
                                </p:cTn>
                              </p:par>
                              <p:par>
                                <p:cTn id="23" presetID="3" presetClass="entr" presetSubtype="1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blinds(horizontal)">
                                      <p:cBhvr>
                                        <p:cTn id="25" dur="500"/>
                                        <p:tgtEl>
                                          <p:spTgt spid="51"/>
                                        </p:tgtEl>
                                      </p:cBhvr>
                                    </p:animEffect>
                                  </p:childTnLst>
                                  <p:subTnLst>
                                    <p:set>
                                      <p:cBhvr override="childStyle">
                                        <p:cTn dur="1" fill="hold" display="0" masterRel="nextClick" afterEffect="1"/>
                                        <p:tgtEl>
                                          <p:spTgt spid="51"/>
                                        </p:tgtEl>
                                        <p:attrNameLst>
                                          <p:attrName>style.visibility</p:attrName>
                                        </p:attrNameLst>
                                      </p:cBhvr>
                                      <p:to>
                                        <p:strVal val="hidden"/>
                                      </p:to>
                                    </p:set>
                                  </p:subTnLst>
                                </p:cTn>
                              </p:par>
                              <p:par>
                                <p:cTn id="26" presetID="3" presetClass="entr" presetSubtype="10" fill="hold" grpId="0"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blinds(horizontal)">
                                      <p:cBhvr>
                                        <p:cTn id="28" dur="500"/>
                                        <p:tgtEl>
                                          <p:spTgt spid="52"/>
                                        </p:tgtEl>
                                      </p:cBhvr>
                                    </p:animEffect>
                                  </p:childTnLst>
                                  <p:subTnLst>
                                    <p:set>
                                      <p:cBhvr override="childStyle">
                                        <p:cTn dur="1" fill="hold" display="0" masterRel="nextClick" afterEffect="1"/>
                                        <p:tgtEl>
                                          <p:spTgt spid="52"/>
                                        </p:tgtEl>
                                        <p:attrNameLst>
                                          <p:attrName>style.visibility</p:attrName>
                                        </p:attrNameLst>
                                      </p:cBhvr>
                                      <p:to>
                                        <p:strVal val="hidden"/>
                                      </p:to>
                                    </p:set>
                                  </p:subTnLst>
                                </p:cTn>
                              </p:par>
                              <p:par>
                                <p:cTn id="29" presetID="3" presetClass="entr" presetSubtype="1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blinds(horizontal)">
                                      <p:cBhvr>
                                        <p:cTn id="31" dur="500"/>
                                        <p:tgtEl>
                                          <p:spTgt spid="53"/>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blinds(horizontal)">
                                      <p:cBhvr>
                                        <p:cTn id="3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47" grpId="0" animBg="1"/>
      <p:bldP spid="48" grpId="0" animBg="1"/>
      <p:bldP spid="49" grpId="0" animBg="1"/>
      <p:bldP spid="50" grpId="0" animBg="1"/>
      <p:bldP spid="51" grpId="0" animBg="1"/>
      <p:bldP spid="52" grpId="0" animBg="1"/>
      <p:bldP spid="53" grpId="0" animBg="1"/>
      <p:bldP spid="5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8370888" y="419100"/>
            <a:ext cx="2132012" cy="579438"/>
          </a:xfrm>
          <a:prstGeom prst="rect">
            <a:avLst/>
          </a:prstGeom>
          <a:noFill/>
          <a:ln w="9525">
            <a:noFill/>
            <a:miter lim="800000"/>
            <a:headEnd/>
            <a:tailEnd/>
          </a:ln>
        </p:spPr>
        <p:txBody>
          <a:bodyPr>
            <a:spAutoFit/>
          </a:bodyPr>
          <a:lstStyle/>
          <a:p>
            <a:endParaRPr lang="de-DE" sz="3200"/>
          </a:p>
        </p:txBody>
      </p:sp>
      <p:graphicFrame>
        <p:nvGraphicFramePr>
          <p:cNvPr id="29" name="Diagramm 28">
            <a:extLst>
              <a:ext uri="{FF2B5EF4-FFF2-40B4-BE49-F238E27FC236}">
                <a16:creationId xmlns:a16="http://schemas.microsoft.com/office/drawing/2014/main" id="{F700D680-827E-704E-9E70-4F62E670E1EB}"/>
              </a:ext>
            </a:extLst>
          </p:cNvPr>
          <p:cNvGraphicFramePr/>
          <p:nvPr>
            <p:extLst>
              <p:ext uri="{D42A27DB-BD31-4B8C-83A1-F6EECF244321}">
                <p14:modId xmlns:p14="http://schemas.microsoft.com/office/powerpoint/2010/main" val="663424130"/>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1" name="Gruppierung 1">
            <a:extLst>
              <a:ext uri="{FF2B5EF4-FFF2-40B4-BE49-F238E27FC236}">
                <a16:creationId xmlns:a16="http://schemas.microsoft.com/office/drawing/2014/main" id="{F6704627-4820-C04B-8316-C8D37B47438A}"/>
              </a:ext>
            </a:extLst>
          </p:cNvPr>
          <p:cNvGrpSpPr/>
          <p:nvPr/>
        </p:nvGrpSpPr>
        <p:grpSpPr>
          <a:xfrm>
            <a:off x="1820069" y="1353601"/>
            <a:ext cx="8488362" cy="4608514"/>
            <a:chOff x="338138" y="1752600"/>
            <a:chExt cx="8488362" cy="4608514"/>
          </a:xfrm>
        </p:grpSpPr>
        <p:sp>
          <p:nvSpPr>
            <p:cNvPr id="22" name="Rectangle 7">
              <a:extLst>
                <a:ext uri="{FF2B5EF4-FFF2-40B4-BE49-F238E27FC236}">
                  <a16:creationId xmlns:a16="http://schemas.microsoft.com/office/drawing/2014/main" id="{78884DE2-0444-9D49-983E-635EBD41DA4D}"/>
                </a:ext>
              </a:extLst>
            </p:cNvPr>
            <p:cNvSpPr>
              <a:spLocks noChangeArrowheads="1"/>
            </p:cNvSpPr>
            <p:nvPr/>
          </p:nvSpPr>
          <p:spPr bwMode="auto">
            <a:xfrm>
              <a:off x="338138" y="5784850"/>
              <a:ext cx="8488362" cy="576263"/>
            </a:xfrm>
            <a:prstGeom prst="rect">
              <a:avLst/>
            </a:prstGeom>
            <a:solidFill>
              <a:srgbClr val="FFD500">
                <a:alpha val="32941"/>
              </a:srgbClr>
            </a:solidFill>
            <a:ln w="9525">
              <a:solidFill>
                <a:srgbClr val="FFD500"/>
              </a:solidFill>
              <a:miter lim="800000"/>
              <a:headEnd/>
              <a:tailEnd/>
            </a:ln>
          </p:spPr>
          <p:txBody>
            <a:bodyPr wrap="none" anchor="ctr"/>
            <a:lstStyle/>
            <a:p>
              <a:endParaRPr lang="de-DE">
                <a:latin typeface="Century Gothic" panose="020B0502020202020204" pitchFamily="34" charset="0"/>
              </a:endParaRPr>
            </a:p>
          </p:txBody>
        </p:sp>
        <p:sp>
          <p:nvSpPr>
            <p:cNvPr id="23" name="Text Box 8">
              <a:extLst>
                <a:ext uri="{FF2B5EF4-FFF2-40B4-BE49-F238E27FC236}">
                  <a16:creationId xmlns:a16="http://schemas.microsoft.com/office/drawing/2014/main" id="{55ADBB2B-EF2B-0E46-B5EE-9C85DCE786E5}"/>
                </a:ext>
              </a:extLst>
            </p:cNvPr>
            <p:cNvSpPr txBox="1">
              <a:spLocks noChangeArrowheads="1"/>
            </p:cNvSpPr>
            <p:nvPr/>
          </p:nvSpPr>
          <p:spPr bwMode="auto">
            <a:xfrm>
              <a:off x="338138" y="5825068"/>
              <a:ext cx="8488362" cy="536046"/>
            </a:xfrm>
            <a:prstGeom prst="rect">
              <a:avLst/>
            </a:prstGeom>
            <a:solidFill>
              <a:srgbClr val="FFFF00">
                <a:alpha val="32941"/>
              </a:srgbClr>
            </a:solidFill>
            <a:ln w="9525">
              <a:noFill/>
              <a:miter lim="800000"/>
              <a:headEnd/>
              <a:tailEnd/>
            </a:ln>
          </p:spPr>
          <p:txBody>
            <a:bodyPr>
              <a:noAutofit/>
            </a:bodyPr>
            <a:lstStyle/>
            <a:p>
              <a:pPr algn="ctr" eaLnBrk="1" hangingPunct="1"/>
              <a:endParaRPr lang="de-CH" sz="2000" dirty="0">
                <a:latin typeface="Century Gothic" panose="020B0502020202020204" pitchFamily="34" charset="0"/>
              </a:endParaRPr>
            </a:p>
          </p:txBody>
        </p:sp>
        <p:sp>
          <p:nvSpPr>
            <p:cNvPr id="24" name="Rectangle 9">
              <a:extLst>
                <a:ext uri="{FF2B5EF4-FFF2-40B4-BE49-F238E27FC236}">
                  <a16:creationId xmlns:a16="http://schemas.microsoft.com/office/drawing/2014/main" id="{ACD298EF-BA22-6B4A-A8E6-9EF15BC05522}"/>
                </a:ext>
              </a:extLst>
            </p:cNvPr>
            <p:cNvSpPr>
              <a:spLocks noChangeArrowheads="1"/>
            </p:cNvSpPr>
            <p:nvPr/>
          </p:nvSpPr>
          <p:spPr bwMode="auto">
            <a:xfrm>
              <a:off x="338138" y="3981979"/>
              <a:ext cx="8488362" cy="1782762"/>
            </a:xfrm>
            <a:prstGeom prst="rect">
              <a:avLst/>
            </a:prstGeom>
            <a:solidFill>
              <a:srgbClr val="FFFF00">
                <a:alpha val="39999"/>
              </a:srgbClr>
            </a:solidFill>
            <a:ln w="9525">
              <a:solidFill>
                <a:schemeClr val="accent4">
                  <a:lumMod val="20000"/>
                  <a:lumOff val="80000"/>
                </a:schemeClr>
              </a:solidFill>
              <a:miter lim="800000"/>
              <a:headEnd/>
              <a:tailEnd/>
            </a:ln>
          </p:spPr>
          <p:txBody>
            <a:bodyPr wrap="none" anchor="ctr"/>
            <a:lstStyle/>
            <a:p>
              <a:endParaRPr lang="de-DE" dirty="0">
                <a:latin typeface="Century Gothic" panose="020B0502020202020204" pitchFamily="34" charset="0"/>
              </a:endParaRPr>
            </a:p>
          </p:txBody>
        </p:sp>
        <p:sp>
          <p:nvSpPr>
            <p:cNvPr id="26" name="Rectangle 11">
              <a:extLst>
                <a:ext uri="{FF2B5EF4-FFF2-40B4-BE49-F238E27FC236}">
                  <a16:creationId xmlns:a16="http://schemas.microsoft.com/office/drawing/2014/main" id="{BCBB959A-4F66-F147-BD2B-F3E2ABCFB9AB}"/>
                </a:ext>
              </a:extLst>
            </p:cNvPr>
            <p:cNvSpPr>
              <a:spLocks noChangeArrowheads="1"/>
            </p:cNvSpPr>
            <p:nvPr/>
          </p:nvSpPr>
          <p:spPr bwMode="auto">
            <a:xfrm>
              <a:off x="338138" y="3354388"/>
              <a:ext cx="8488362" cy="647700"/>
            </a:xfrm>
            <a:prstGeom prst="rect">
              <a:avLst/>
            </a:prstGeom>
            <a:solidFill>
              <a:srgbClr val="FFED24">
                <a:alpha val="39999"/>
              </a:srgbClr>
            </a:solidFill>
            <a:ln w="9525">
              <a:solidFill>
                <a:srgbClr val="FFED24"/>
              </a:solid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28" name="Rectangle 13">
              <a:extLst>
                <a:ext uri="{FF2B5EF4-FFF2-40B4-BE49-F238E27FC236}">
                  <a16:creationId xmlns:a16="http://schemas.microsoft.com/office/drawing/2014/main" id="{8E80E109-BB9A-3840-BAC6-16A38A7B3FF0}"/>
                </a:ext>
              </a:extLst>
            </p:cNvPr>
            <p:cNvSpPr>
              <a:spLocks noChangeArrowheads="1"/>
            </p:cNvSpPr>
            <p:nvPr/>
          </p:nvSpPr>
          <p:spPr bwMode="auto">
            <a:xfrm>
              <a:off x="338138" y="1752600"/>
              <a:ext cx="8488362" cy="1311275"/>
            </a:xfrm>
            <a:prstGeom prst="rect">
              <a:avLst/>
            </a:prstGeom>
            <a:solidFill>
              <a:srgbClr val="FFFF00">
                <a:alpha val="39999"/>
              </a:srgbClr>
            </a:solidFill>
            <a:ln w="9525">
              <a:no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31" name="AutoShape 15">
              <a:extLst>
                <a:ext uri="{FF2B5EF4-FFF2-40B4-BE49-F238E27FC236}">
                  <a16:creationId xmlns:a16="http://schemas.microsoft.com/office/drawing/2014/main" id="{DD8E0A6E-53C3-4F42-96D9-5146C176673E}"/>
                </a:ext>
              </a:extLst>
            </p:cNvPr>
            <p:cNvSpPr>
              <a:spLocks noChangeArrowheads="1"/>
            </p:cNvSpPr>
            <p:nvPr/>
          </p:nvSpPr>
          <p:spPr bwMode="auto">
            <a:xfrm>
              <a:off x="3455988" y="3063875"/>
              <a:ext cx="2189162" cy="290513"/>
            </a:xfrm>
            <a:prstGeom prst="flowChartExtract">
              <a:avLst/>
            </a:prstGeom>
            <a:solidFill>
              <a:srgbClr val="FFED24">
                <a:alpha val="39999"/>
              </a:srgbClr>
            </a:solidFill>
            <a:ln w="9525">
              <a:noFill/>
              <a:miter lim="800000"/>
              <a:headEnd/>
              <a:tailEnd/>
            </a:ln>
          </p:spPr>
          <p:txBody>
            <a:bodyPr wrap="none" anchor="ctr"/>
            <a:lstStyle/>
            <a:p>
              <a:endParaRPr lang="de-DE">
                <a:latin typeface="Century Gothic" panose="020B0502020202020204" pitchFamily="34" charset="0"/>
              </a:endParaRPr>
            </a:p>
          </p:txBody>
        </p:sp>
      </p:grpSp>
      <p:pic>
        <p:nvPicPr>
          <p:cNvPr id="3" name="Grafik 2">
            <a:extLst>
              <a:ext uri="{FF2B5EF4-FFF2-40B4-BE49-F238E27FC236}">
                <a16:creationId xmlns:a16="http://schemas.microsoft.com/office/drawing/2014/main" id="{D0B48077-5ADB-F8BD-707E-19F5EC5FEC50}"/>
              </a:ext>
            </a:extLst>
          </p:cNvPr>
          <p:cNvPicPr>
            <a:picLocks noChangeAspect="1"/>
          </p:cNvPicPr>
          <p:nvPr/>
        </p:nvPicPr>
        <p:blipFill>
          <a:blip r:embed="rId8"/>
          <a:stretch>
            <a:fillRect/>
          </a:stretch>
        </p:blipFill>
        <p:spPr>
          <a:xfrm>
            <a:off x="289931" y="217003"/>
            <a:ext cx="2319209" cy="727145"/>
          </a:xfrm>
          <a:prstGeom prst="rect">
            <a:avLst/>
          </a:prstGeom>
        </p:spPr>
      </p:pic>
      <p:sp>
        <p:nvSpPr>
          <p:cNvPr id="5" name="Text Box 3">
            <a:extLst>
              <a:ext uri="{FF2B5EF4-FFF2-40B4-BE49-F238E27FC236}">
                <a16:creationId xmlns:a16="http://schemas.microsoft.com/office/drawing/2014/main" id="{C6DB8F7A-8E95-D18B-6963-DB73B0D718A3}"/>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Fachmaturität Pädagogik</a:t>
            </a:r>
          </a:p>
        </p:txBody>
      </p:sp>
      <p:sp>
        <p:nvSpPr>
          <p:cNvPr id="7" name="Textfeld 6">
            <a:extLst>
              <a:ext uri="{FF2B5EF4-FFF2-40B4-BE49-F238E27FC236}">
                <a16:creationId xmlns:a16="http://schemas.microsoft.com/office/drawing/2014/main" id="{CCB7A9C4-D371-5E65-11F2-25359ADFC7BA}"/>
              </a:ext>
            </a:extLst>
          </p:cNvPr>
          <p:cNvSpPr txBox="1"/>
          <p:nvPr/>
        </p:nvSpPr>
        <p:spPr>
          <a:xfrm>
            <a:off x="1558396" y="1432058"/>
            <a:ext cx="8686800" cy="861774"/>
          </a:xfrm>
          <a:prstGeom prst="rect">
            <a:avLst/>
          </a:prstGeom>
          <a:noFill/>
        </p:spPr>
        <p:txBody>
          <a:bodyPr wrap="square">
            <a:spAutoFit/>
          </a:bodyPr>
          <a:lstStyle/>
          <a:p>
            <a:pPr algn="ctr">
              <a:spcBef>
                <a:spcPts val="1200"/>
              </a:spcBef>
              <a:tabLst>
                <a:tab pos="266700" algn="l"/>
                <a:tab pos="2692400" algn="l"/>
                <a:tab pos="5207000" algn="l"/>
              </a:tabLst>
            </a:pPr>
            <a:r>
              <a:rPr lang="de-CH" sz="2000" b="1" dirty="0">
                <a:latin typeface="Century Gothic" panose="020B0502020202020204" pitchFamily="34" charset="0"/>
              </a:rPr>
              <a:t>Bachelor Studiengänge Pädagogische Hochschule</a:t>
            </a:r>
          </a:p>
          <a:p>
            <a:pPr algn="ctr">
              <a:spcBef>
                <a:spcPts val="1200"/>
              </a:spcBef>
              <a:tabLst>
                <a:tab pos="266700" algn="l"/>
                <a:tab pos="2692400" algn="l"/>
                <a:tab pos="5207000" algn="l"/>
              </a:tabLst>
            </a:pPr>
            <a:r>
              <a:rPr lang="de-CH" sz="2000" b="1" dirty="0">
                <a:latin typeface="Century Gothic" panose="020B0502020202020204" pitchFamily="34" charset="0"/>
              </a:rPr>
              <a:t>	</a:t>
            </a:r>
            <a:r>
              <a:rPr lang="de-CH" sz="2000" dirty="0">
                <a:latin typeface="Century Gothic" panose="020B0502020202020204" pitchFamily="34" charset="0"/>
              </a:rPr>
              <a:t>Primarstufe, Kindergarten/Unterstufe (KGU)</a:t>
            </a:r>
          </a:p>
        </p:txBody>
      </p:sp>
      <p:sp>
        <p:nvSpPr>
          <p:cNvPr id="9" name="Textfeld 8">
            <a:extLst>
              <a:ext uri="{FF2B5EF4-FFF2-40B4-BE49-F238E27FC236}">
                <a16:creationId xmlns:a16="http://schemas.microsoft.com/office/drawing/2014/main" id="{326DC931-035D-ED41-3556-DD491C3F883D}"/>
              </a:ext>
            </a:extLst>
          </p:cNvPr>
          <p:cNvSpPr txBox="1"/>
          <p:nvPr/>
        </p:nvSpPr>
        <p:spPr>
          <a:xfrm>
            <a:off x="1286510" y="3048119"/>
            <a:ext cx="9555480" cy="3862596"/>
          </a:xfrm>
          <a:prstGeom prst="rect">
            <a:avLst/>
          </a:prstGeom>
          <a:noFill/>
        </p:spPr>
        <p:txBody>
          <a:bodyPr wrap="square">
            <a:spAutoFit/>
          </a:bodyPr>
          <a:lstStyle/>
          <a:p>
            <a:pPr algn="ctr" eaLnBrk="1" hangingPunct="1">
              <a:spcBef>
                <a:spcPct val="50000"/>
              </a:spcBef>
            </a:pPr>
            <a:r>
              <a:rPr lang="de-CH" sz="2000" b="1" dirty="0">
                <a:latin typeface="Century Gothic" panose="020B0502020202020204" pitchFamily="34" charset="0"/>
              </a:rPr>
              <a:t>Fachmaturität Pädagogik</a:t>
            </a:r>
          </a:p>
          <a:p>
            <a:pPr algn="ctr" eaLnBrk="1" hangingPunct="1">
              <a:spcBef>
                <a:spcPct val="50000"/>
              </a:spcBef>
            </a:pPr>
            <a:endParaRPr lang="de-CH" sz="800" b="1" dirty="0">
              <a:latin typeface="Century Gothic" panose="020B0502020202020204" pitchFamily="34" charset="0"/>
            </a:endParaRPr>
          </a:p>
          <a:p>
            <a:pPr algn="ctr">
              <a:spcBef>
                <a:spcPct val="50000"/>
              </a:spcBef>
            </a:pPr>
            <a:r>
              <a:rPr lang="de-CH" sz="2000" dirty="0">
                <a:latin typeface="Century Gothic" panose="020B0502020202020204" pitchFamily="34" charset="0"/>
              </a:rPr>
              <a:t>5 Wochen Praktikum plus </a:t>
            </a:r>
          </a:p>
          <a:p>
            <a:pPr algn="ctr">
              <a:spcBef>
                <a:spcPct val="50000"/>
              </a:spcBef>
            </a:pPr>
            <a:r>
              <a:rPr lang="de-CH" sz="2000" dirty="0">
                <a:latin typeface="Century Gothic" panose="020B0502020202020204" pitchFamily="34" charset="0"/>
              </a:rPr>
              <a:t>zusätzlichen allgemeinbildenden Unterricht mit Selbstlernanteil </a:t>
            </a:r>
          </a:p>
          <a:p>
            <a:pPr algn="ctr">
              <a:spcBef>
                <a:spcPct val="50000"/>
              </a:spcBef>
            </a:pPr>
            <a:endParaRPr lang="de-CH" sz="2000" b="1" dirty="0">
              <a:latin typeface="Century Gothic" panose="020B0502020202020204" pitchFamily="34" charset="0"/>
            </a:endParaRPr>
          </a:p>
          <a:p>
            <a:pPr algn="ctr">
              <a:spcBef>
                <a:spcPct val="50000"/>
              </a:spcBef>
            </a:pPr>
            <a:r>
              <a:rPr lang="de-CH" sz="2000" b="1" dirty="0">
                <a:latin typeface="Century Gothic" panose="020B0502020202020204" pitchFamily="34" charset="0"/>
              </a:rPr>
              <a:t>Fachmaturitätsarbeit</a:t>
            </a:r>
          </a:p>
          <a:p>
            <a:pPr algn="ctr">
              <a:spcBef>
                <a:spcPct val="50000"/>
              </a:spcBef>
            </a:pPr>
            <a:r>
              <a:rPr lang="de-CH" sz="2000" dirty="0">
                <a:latin typeface="Century Gothic" panose="020B0502020202020204" pitchFamily="34" charset="0"/>
              </a:rPr>
              <a:t>FMS-Ausweis im Berufsfeld Soziale Arbeit/Pädagogik</a:t>
            </a:r>
          </a:p>
          <a:p>
            <a:pPr algn="ctr">
              <a:spcBef>
                <a:spcPct val="50000"/>
              </a:spcBef>
            </a:pPr>
            <a:endParaRPr lang="de-CH" sz="2000" dirty="0">
              <a:latin typeface="Century Gothic" panose="020B0502020202020204" pitchFamily="34" charset="0"/>
            </a:endParaRPr>
          </a:p>
          <a:p>
            <a:pPr algn="ctr" eaLnBrk="1" hangingPunct="1">
              <a:spcBef>
                <a:spcPct val="50000"/>
              </a:spcBef>
            </a:pPr>
            <a:endParaRPr lang="de-CH" sz="2000" dirty="0">
              <a:latin typeface="Century Gothic" panose="020B0502020202020204" pitchFamily="34" charset="0"/>
            </a:endParaRPr>
          </a:p>
        </p:txBody>
      </p:sp>
    </p:spTree>
    <p:extLst>
      <p:ext uri="{BB962C8B-B14F-4D97-AF65-F5344CB8AC3E}">
        <p14:creationId xmlns:p14="http://schemas.microsoft.com/office/powerpoint/2010/main" val="1445233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ung 1">
            <a:extLst>
              <a:ext uri="{FF2B5EF4-FFF2-40B4-BE49-F238E27FC236}">
                <a16:creationId xmlns:a16="http://schemas.microsoft.com/office/drawing/2014/main" id="{8120EEFA-A153-EC10-0624-A0DDF51FF983}"/>
              </a:ext>
            </a:extLst>
          </p:cNvPr>
          <p:cNvGrpSpPr/>
          <p:nvPr/>
        </p:nvGrpSpPr>
        <p:grpSpPr>
          <a:xfrm>
            <a:off x="1816868" y="1348094"/>
            <a:ext cx="8503602" cy="4608514"/>
            <a:chOff x="338138" y="1752600"/>
            <a:chExt cx="8503602" cy="4608514"/>
          </a:xfrm>
        </p:grpSpPr>
        <p:sp>
          <p:nvSpPr>
            <p:cNvPr id="6" name="Rectangle 7">
              <a:extLst>
                <a:ext uri="{FF2B5EF4-FFF2-40B4-BE49-F238E27FC236}">
                  <a16:creationId xmlns:a16="http://schemas.microsoft.com/office/drawing/2014/main" id="{28787D38-3FFC-8D2C-476D-69755F911DF3}"/>
                </a:ext>
              </a:extLst>
            </p:cNvPr>
            <p:cNvSpPr>
              <a:spLocks noChangeArrowheads="1"/>
            </p:cNvSpPr>
            <p:nvPr/>
          </p:nvSpPr>
          <p:spPr bwMode="auto">
            <a:xfrm>
              <a:off x="338138" y="5784850"/>
              <a:ext cx="8488362" cy="576263"/>
            </a:xfrm>
            <a:prstGeom prst="rect">
              <a:avLst/>
            </a:prstGeom>
            <a:solidFill>
              <a:srgbClr val="FFD500">
                <a:alpha val="32941"/>
              </a:srgbClr>
            </a:solidFill>
            <a:ln w="9525">
              <a:solidFill>
                <a:srgbClr val="FFD500"/>
              </a:solidFill>
              <a:miter lim="800000"/>
              <a:headEnd/>
              <a:tailEnd/>
            </a:ln>
          </p:spPr>
          <p:txBody>
            <a:bodyPr wrap="none" anchor="ctr"/>
            <a:lstStyle/>
            <a:p>
              <a:endParaRPr lang="de-DE">
                <a:latin typeface="Century Gothic" panose="020B0502020202020204" pitchFamily="34" charset="0"/>
              </a:endParaRPr>
            </a:p>
          </p:txBody>
        </p:sp>
        <p:sp>
          <p:nvSpPr>
            <p:cNvPr id="7" name="Text Box 8">
              <a:extLst>
                <a:ext uri="{FF2B5EF4-FFF2-40B4-BE49-F238E27FC236}">
                  <a16:creationId xmlns:a16="http://schemas.microsoft.com/office/drawing/2014/main" id="{76036DE6-43C8-CB52-0CD1-62D0C3D7F80C}"/>
                </a:ext>
              </a:extLst>
            </p:cNvPr>
            <p:cNvSpPr txBox="1">
              <a:spLocks noChangeArrowheads="1"/>
            </p:cNvSpPr>
            <p:nvPr/>
          </p:nvSpPr>
          <p:spPr bwMode="auto">
            <a:xfrm>
              <a:off x="338138" y="5825068"/>
              <a:ext cx="8488362" cy="536046"/>
            </a:xfrm>
            <a:prstGeom prst="rect">
              <a:avLst/>
            </a:prstGeom>
            <a:solidFill>
              <a:srgbClr val="FFFF00">
                <a:alpha val="32941"/>
              </a:srgbClr>
            </a:solidFill>
            <a:ln w="9525">
              <a:noFill/>
              <a:miter lim="800000"/>
              <a:headEnd/>
              <a:tailEnd/>
            </a:ln>
          </p:spPr>
          <p:txBody>
            <a:bodyPr>
              <a:noAutofit/>
            </a:bodyPr>
            <a:lstStyle/>
            <a:p>
              <a:pPr algn="ctr" eaLnBrk="1" hangingPunct="1"/>
              <a:endParaRPr lang="de-CH" sz="2000" dirty="0">
                <a:latin typeface="Century Gothic" panose="020B0502020202020204" pitchFamily="34" charset="0"/>
              </a:endParaRPr>
            </a:p>
          </p:txBody>
        </p:sp>
        <p:sp>
          <p:nvSpPr>
            <p:cNvPr id="8" name="Rectangle 9">
              <a:extLst>
                <a:ext uri="{FF2B5EF4-FFF2-40B4-BE49-F238E27FC236}">
                  <a16:creationId xmlns:a16="http://schemas.microsoft.com/office/drawing/2014/main" id="{2956A6B0-0BF2-EF3B-3D28-C9FB3934971D}"/>
                </a:ext>
              </a:extLst>
            </p:cNvPr>
            <p:cNvSpPr>
              <a:spLocks noChangeArrowheads="1"/>
            </p:cNvSpPr>
            <p:nvPr/>
          </p:nvSpPr>
          <p:spPr bwMode="auto">
            <a:xfrm>
              <a:off x="353378" y="3981979"/>
              <a:ext cx="8488362" cy="1782762"/>
            </a:xfrm>
            <a:prstGeom prst="rect">
              <a:avLst/>
            </a:prstGeom>
            <a:solidFill>
              <a:srgbClr val="FFFF00">
                <a:alpha val="39999"/>
              </a:srgbClr>
            </a:solidFill>
            <a:ln w="9525">
              <a:solidFill>
                <a:schemeClr val="accent4">
                  <a:lumMod val="20000"/>
                  <a:lumOff val="80000"/>
                </a:schemeClr>
              </a:solidFill>
              <a:miter lim="800000"/>
              <a:headEnd/>
              <a:tailEnd/>
            </a:ln>
          </p:spPr>
          <p:txBody>
            <a:bodyPr wrap="none" anchor="ctr"/>
            <a:lstStyle/>
            <a:p>
              <a:endParaRPr lang="de-DE" dirty="0">
                <a:latin typeface="Century Gothic" panose="020B0502020202020204" pitchFamily="34" charset="0"/>
              </a:endParaRPr>
            </a:p>
          </p:txBody>
        </p:sp>
        <p:sp>
          <p:nvSpPr>
            <p:cNvPr id="9" name="Rectangle 11">
              <a:extLst>
                <a:ext uri="{FF2B5EF4-FFF2-40B4-BE49-F238E27FC236}">
                  <a16:creationId xmlns:a16="http://schemas.microsoft.com/office/drawing/2014/main" id="{0DAF6109-2E94-1EEB-E1CD-83FF070E69C2}"/>
                </a:ext>
              </a:extLst>
            </p:cNvPr>
            <p:cNvSpPr>
              <a:spLocks noChangeArrowheads="1"/>
            </p:cNvSpPr>
            <p:nvPr/>
          </p:nvSpPr>
          <p:spPr bwMode="auto">
            <a:xfrm>
              <a:off x="338138" y="3354388"/>
              <a:ext cx="8488362" cy="647700"/>
            </a:xfrm>
            <a:prstGeom prst="rect">
              <a:avLst/>
            </a:prstGeom>
            <a:solidFill>
              <a:srgbClr val="FFED24">
                <a:alpha val="39999"/>
              </a:srgbClr>
            </a:solidFill>
            <a:ln w="9525">
              <a:solidFill>
                <a:srgbClr val="FFED24"/>
              </a:solid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10" name="Rectangle 13">
              <a:extLst>
                <a:ext uri="{FF2B5EF4-FFF2-40B4-BE49-F238E27FC236}">
                  <a16:creationId xmlns:a16="http://schemas.microsoft.com/office/drawing/2014/main" id="{79599DD9-858D-2A78-B55F-BE5299BBAA68}"/>
                </a:ext>
              </a:extLst>
            </p:cNvPr>
            <p:cNvSpPr>
              <a:spLocks noChangeArrowheads="1"/>
            </p:cNvSpPr>
            <p:nvPr/>
          </p:nvSpPr>
          <p:spPr bwMode="auto">
            <a:xfrm>
              <a:off x="338138" y="1752600"/>
              <a:ext cx="8488362" cy="1311275"/>
            </a:xfrm>
            <a:prstGeom prst="rect">
              <a:avLst/>
            </a:prstGeom>
            <a:solidFill>
              <a:srgbClr val="FFFF00">
                <a:alpha val="39999"/>
              </a:srgbClr>
            </a:solidFill>
            <a:ln w="9525">
              <a:no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11" name="AutoShape 15">
              <a:extLst>
                <a:ext uri="{FF2B5EF4-FFF2-40B4-BE49-F238E27FC236}">
                  <a16:creationId xmlns:a16="http://schemas.microsoft.com/office/drawing/2014/main" id="{D39D840E-62AA-A250-1A84-9C6C56713EFB}"/>
                </a:ext>
              </a:extLst>
            </p:cNvPr>
            <p:cNvSpPr>
              <a:spLocks noChangeArrowheads="1"/>
            </p:cNvSpPr>
            <p:nvPr/>
          </p:nvSpPr>
          <p:spPr bwMode="auto">
            <a:xfrm>
              <a:off x="3455988" y="3063875"/>
              <a:ext cx="2189162" cy="290513"/>
            </a:xfrm>
            <a:prstGeom prst="flowChartExtract">
              <a:avLst/>
            </a:prstGeom>
            <a:solidFill>
              <a:srgbClr val="FFED24">
                <a:alpha val="39999"/>
              </a:srgbClr>
            </a:solidFill>
            <a:ln w="9525">
              <a:noFill/>
              <a:miter lim="800000"/>
              <a:headEnd/>
              <a:tailEnd/>
            </a:ln>
          </p:spPr>
          <p:txBody>
            <a:bodyPr wrap="none" anchor="ctr"/>
            <a:lstStyle/>
            <a:p>
              <a:endParaRPr lang="de-DE">
                <a:latin typeface="Century Gothic" panose="020B0502020202020204" pitchFamily="34" charset="0"/>
              </a:endParaRPr>
            </a:p>
          </p:txBody>
        </p:sp>
      </p:grpSp>
      <p:graphicFrame>
        <p:nvGraphicFramePr>
          <p:cNvPr id="33" name="Diagramm 32">
            <a:extLst>
              <a:ext uri="{FF2B5EF4-FFF2-40B4-BE49-F238E27FC236}">
                <a16:creationId xmlns:a16="http://schemas.microsoft.com/office/drawing/2014/main" id="{D3B15A54-FE14-2840-B286-3E9F5F61751D}"/>
              </a:ext>
            </a:extLst>
          </p:cNvPr>
          <p:cNvGraphicFramePr/>
          <p:nvPr>
            <p:extLst>
              <p:ext uri="{D42A27DB-BD31-4B8C-83A1-F6EECF244321}">
                <p14:modId xmlns:p14="http://schemas.microsoft.com/office/powerpoint/2010/main" val="2751129403"/>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8" name="Gruppierung 1">
            <a:extLst>
              <a:ext uri="{FF2B5EF4-FFF2-40B4-BE49-F238E27FC236}">
                <a16:creationId xmlns:a16="http://schemas.microsoft.com/office/drawing/2014/main" id="{EBB99E59-F83C-F647-814B-B2D0EE751540}"/>
              </a:ext>
            </a:extLst>
          </p:cNvPr>
          <p:cNvGrpSpPr/>
          <p:nvPr/>
        </p:nvGrpSpPr>
        <p:grpSpPr>
          <a:xfrm>
            <a:off x="2011681" y="1405967"/>
            <a:ext cx="8386601" cy="4499916"/>
            <a:chOff x="-7357020" y="1740074"/>
            <a:chExt cx="7678739" cy="4169251"/>
          </a:xfrm>
        </p:grpSpPr>
        <p:sp>
          <p:nvSpPr>
            <p:cNvPr id="24" name="Text Box 21">
              <a:extLst>
                <a:ext uri="{FF2B5EF4-FFF2-40B4-BE49-F238E27FC236}">
                  <a16:creationId xmlns:a16="http://schemas.microsoft.com/office/drawing/2014/main" id="{3638F61B-1676-4D45-999F-F8F5C62B2F42}"/>
                </a:ext>
              </a:extLst>
            </p:cNvPr>
            <p:cNvSpPr txBox="1">
              <a:spLocks noChangeArrowheads="1"/>
            </p:cNvSpPr>
            <p:nvPr/>
          </p:nvSpPr>
          <p:spPr bwMode="auto">
            <a:xfrm>
              <a:off x="-7293518" y="3342881"/>
              <a:ext cx="7615237" cy="2566444"/>
            </a:xfrm>
            <a:prstGeom prst="rect">
              <a:avLst/>
            </a:prstGeom>
            <a:noFill/>
            <a:ln w="9525">
              <a:noFill/>
              <a:miter lim="800000"/>
              <a:headEnd/>
              <a:tailEnd/>
            </a:ln>
          </p:spPr>
          <p:txBody>
            <a:bodyPr>
              <a:spAutoFit/>
            </a:bodyPr>
            <a:lstStyle/>
            <a:p>
              <a:pPr algn="ctr" eaLnBrk="1" hangingPunct="1">
                <a:spcBef>
                  <a:spcPct val="50000"/>
                </a:spcBef>
              </a:pPr>
              <a:r>
                <a:rPr lang="de-CH" sz="2000" b="1" dirty="0">
                  <a:latin typeface="Century Gothic" panose="020B0502020202020204" pitchFamily="34" charset="0"/>
                </a:rPr>
                <a:t>Fachmaturität Soziale Arbeit</a:t>
              </a:r>
            </a:p>
            <a:p>
              <a:pPr algn="ctr">
                <a:spcBef>
                  <a:spcPct val="50000"/>
                </a:spcBef>
              </a:pPr>
              <a:r>
                <a:rPr lang="de-CH" sz="2000" dirty="0">
                  <a:latin typeface="Century Gothic" panose="020B0502020202020204" pitchFamily="34" charset="0"/>
                </a:rPr>
                <a:t>Mind. 28 Wochen Arbeitspraxis im Bereich Soziale Arbeit </a:t>
              </a:r>
            </a:p>
            <a:p>
              <a:pPr algn="ctr">
                <a:spcBef>
                  <a:spcPct val="10000"/>
                </a:spcBef>
              </a:pPr>
              <a:r>
                <a:rPr lang="de-CH" sz="2000" dirty="0">
                  <a:latin typeface="Century Gothic" panose="020B0502020202020204" pitchFamily="34" charset="0"/>
                </a:rPr>
                <a:t>Praxisorte: Soziale Institution, Heilpädagogische Schule, Hort, Jugendarbeit, Behindertenarbeit, Integrationsprojekt, Sozialamt…</a:t>
              </a:r>
            </a:p>
            <a:p>
              <a:pPr algn="ctr">
                <a:spcBef>
                  <a:spcPct val="10000"/>
                </a:spcBef>
              </a:pPr>
              <a:endParaRPr lang="de-CH" sz="2000" dirty="0">
                <a:latin typeface="Century Gothic" panose="020B0502020202020204" pitchFamily="34" charset="0"/>
              </a:endParaRPr>
            </a:p>
            <a:p>
              <a:pPr algn="ctr">
                <a:spcBef>
                  <a:spcPct val="50000"/>
                </a:spcBef>
              </a:pPr>
              <a:r>
                <a:rPr lang="de-CH" sz="2000" b="1" dirty="0">
                  <a:latin typeface="Century Gothic" panose="020B0502020202020204" pitchFamily="34" charset="0"/>
                </a:rPr>
                <a:t>Fachmaturitätsarbeit</a:t>
              </a:r>
            </a:p>
            <a:p>
              <a:pPr algn="ctr">
                <a:spcBef>
                  <a:spcPct val="50000"/>
                </a:spcBef>
              </a:pPr>
              <a:r>
                <a:rPr lang="de-CH" sz="2000" dirty="0">
                  <a:latin typeface="Century Gothic" panose="020B0502020202020204" pitchFamily="34" charset="0"/>
                </a:rPr>
                <a:t>FMS-Ausweis im Berufsfeld Soziale Arbeit / Pädagogik</a:t>
              </a:r>
            </a:p>
          </p:txBody>
        </p:sp>
        <p:sp>
          <p:nvSpPr>
            <p:cNvPr id="26" name="Text Box 23">
              <a:extLst>
                <a:ext uri="{FF2B5EF4-FFF2-40B4-BE49-F238E27FC236}">
                  <a16:creationId xmlns:a16="http://schemas.microsoft.com/office/drawing/2014/main" id="{9A147EC2-6A57-5547-9316-AA47A761C3DF}"/>
                </a:ext>
              </a:extLst>
            </p:cNvPr>
            <p:cNvSpPr txBox="1">
              <a:spLocks noChangeArrowheads="1"/>
            </p:cNvSpPr>
            <p:nvPr/>
          </p:nvSpPr>
          <p:spPr bwMode="auto">
            <a:xfrm>
              <a:off x="-7357020" y="1740074"/>
              <a:ext cx="7643812" cy="1083610"/>
            </a:xfrm>
            <a:prstGeom prst="rect">
              <a:avLst/>
            </a:prstGeom>
            <a:noFill/>
            <a:ln w="9525">
              <a:noFill/>
              <a:miter lim="800000"/>
              <a:headEnd/>
              <a:tailEnd/>
            </a:ln>
          </p:spPr>
          <p:txBody>
            <a:bodyPr>
              <a:spAutoFit/>
            </a:bodyPr>
            <a:lstStyle/>
            <a:p>
              <a:pPr algn="ctr">
                <a:spcBef>
                  <a:spcPct val="50000"/>
                </a:spcBef>
              </a:pPr>
              <a:r>
                <a:rPr lang="de-CH" sz="2000" b="1" dirty="0">
                  <a:latin typeface="Century Gothic" panose="020B0502020202020204" pitchFamily="34" charset="0"/>
                </a:rPr>
                <a:t>Bachelorstudiengänge Fachhochschule </a:t>
              </a:r>
            </a:p>
            <a:p>
              <a:pPr algn="ctr">
                <a:spcBef>
                  <a:spcPct val="50000"/>
                </a:spcBef>
              </a:pPr>
              <a:r>
                <a:rPr lang="de-CH" sz="2000" dirty="0">
                  <a:latin typeface="Century Gothic" panose="020B0502020202020204" pitchFamily="34" charset="0"/>
                </a:rPr>
                <a:t>Soziale Arbeit, Sozialpädagogik, Soziokultur, angewandte Psychologie,...</a:t>
              </a:r>
            </a:p>
          </p:txBody>
        </p:sp>
      </p:grpSp>
      <p:pic>
        <p:nvPicPr>
          <p:cNvPr id="3" name="Grafik 2">
            <a:extLst>
              <a:ext uri="{FF2B5EF4-FFF2-40B4-BE49-F238E27FC236}">
                <a16:creationId xmlns:a16="http://schemas.microsoft.com/office/drawing/2014/main" id="{6CBD2ABD-534A-CFC6-3BD7-9A4950BE386B}"/>
              </a:ext>
            </a:extLst>
          </p:cNvPr>
          <p:cNvPicPr>
            <a:picLocks noChangeAspect="1"/>
          </p:cNvPicPr>
          <p:nvPr/>
        </p:nvPicPr>
        <p:blipFill>
          <a:blip r:embed="rId8"/>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1A2E55BA-7D83-1B68-D26C-2DB6BDFA28EF}"/>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Fachmaturität Soziale Arbeit</a:t>
            </a:r>
          </a:p>
        </p:txBody>
      </p:sp>
    </p:spTree>
    <p:extLst>
      <p:ext uri="{BB962C8B-B14F-4D97-AF65-F5344CB8AC3E}">
        <p14:creationId xmlns:p14="http://schemas.microsoft.com/office/powerpoint/2010/main" val="281570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2600" y="1354138"/>
            <a:ext cx="8319052" cy="4350923"/>
          </a:xfrm>
        </p:spPr>
        <p:txBody>
          <a:bodyPr/>
          <a:lstStyle/>
          <a:p>
            <a:pPr algn="l"/>
            <a:r>
              <a:rPr lang="de-DE" dirty="0">
                <a:latin typeface="Century Gothic"/>
                <a:cs typeface="Arial"/>
              </a:rPr>
              <a:t>Schülerinnen</a:t>
            </a:r>
            <a:br>
              <a:rPr lang="de-DE" dirty="0">
                <a:latin typeface="Century Gothic" panose="020B0502020202020204" pitchFamily="34" charset="0"/>
                <a:cs typeface="Arial" panose="020B0604020202020204" pitchFamily="34" charset="0"/>
              </a:rPr>
            </a:br>
            <a:r>
              <a:rPr lang="de-DE" dirty="0">
                <a:latin typeface="Century Gothic"/>
                <a:cs typeface="Arial"/>
              </a:rPr>
              <a:t>Mia Ott 			(2fb)</a:t>
            </a:r>
            <a:br>
              <a:rPr lang="de-DE" dirty="0">
                <a:latin typeface="Century Gothic" panose="020B0502020202020204" pitchFamily="34" charset="0"/>
                <a:cs typeface="Arial" panose="020B0604020202020204" pitchFamily="34" charset="0"/>
              </a:rPr>
            </a:br>
            <a:r>
              <a:rPr lang="de-DE" dirty="0">
                <a:latin typeface="Century Gothic"/>
                <a:cs typeface="Arial"/>
              </a:rPr>
              <a:t>Janne Förster		(2fc)</a:t>
            </a:r>
            <a:br>
              <a:rPr lang="de-DE" dirty="0">
                <a:latin typeface="Century Gothic" panose="020B0502020202020204" pitchFamily="34" charset="0"/>
                <a:cs typeface="Arial" panose="020B0604020202020204" pitchFamily="34" charset="0"/>
              </a:rPr>
            </a:br>
            <a:br>
              <a:rPr lang="de-DE" dirty="0">
                <a:highlight>
                  <a:srgbClr val="FFFF00"/>
                </a:highlight>
                <a:latin typeface="Century Gothic" panose="020B0502020202020204" pitchFamily="34" charset="0"/>
                <a:cs typeface="Arial" panose="020B0604020202020204" pitchFamily="34" charset="0"/>
              </a:rPr>
            </a:br>
            <a:br>
              <a:rPr lang="de-DE" dirty="0">
                <a:latin typeface="Century Gothic" panose="020B0502020202020204" pitchFamily="34" charset="0"/>
                <a:cs typeface="Arial" panose="020B0604020202020204" pitchFamily="34" charset="0"/>
              </a:rPr>
            </a:br>
            <a:r>
              <a:rPr lang="de-DE" dirty="0">
                <a:latin typeface="Century Gothic"/>
                <a:cs typeface="Arial"/>
              </a:rPr>
              <a:t>Berufsfeld</a:t>
            </a:r>
            <a:br>
              <a:rPr lang="de-DE" dirty="0">
                <a:highlight>
                  <a:srgbClr val="FFFF00"/>
                </a:highlight>
                <a:latin typeface="Century Gothic" panose="020B0502020202020204" pitchFamily="34" charset="0"/>
                <a:cs typeface="Arial" panose="020B0604020202020204" pitchFamily="34" charset="0"/>
              </a:rPr>
            </a:br>
            <a:r>
              <a:rPr lang="de-DE" b="1" dirty="0">
                <a:latin typeface="Century Gothic"/>
                <a:cs typeface="Arial"/>
              </a:rPr>
              <a:t>Soziale Arbeit/Pädagogik</a:t>
            </a:r>
          </a:p>
        </p:txBody>
      </p:sp>
      <p:pic>
        <p:nvPicPr>
          <p:cNvPr id="4" name="Grafik 3">
            <a:extLst>
              <a:ext uri="{FF2B5EF4-FFF2-40B4-BE49-F238E27FC236}">
                <a16:creationId xmlns:a16="http://schemas.microsoft.com/office/drawing/2014/main" id="{6AE2D38C-C582-00AA-1939-A284B8119623}"/>
              </a:ext>
            </a:extLst>
          </p:cNvPr>
          <p:cNvPicPr>
            <a:picLocks noChangeAspect="1"/>
          </p:cNvPicPr>
          <p:nvPr/>
        </p:nvPicPr>
        <p:blipFill>
          <a:blip r:embed="rId2"/>
          <a:stretch>
            <a:fillRect/>
          </a:stretch>
        </p:blipFill>
        <p:spPr>
          <a:xfrm>
            <a:off x="289931" y="217003"/>
            <a:ext cx="2319209" cy="727145"/>
          </a:xfrm>
          <a:prstGeom prst="rect">
            <a:avLst/>
          </a:prstGeom>
        </p:spPr>
      </p:pic>
    </p:spTree>
    <p:extLst>
      <p:ext uri="{BB962C8B-B14F-4D97-AF65-F5344CB8AC3E}">
        <p14:creationId xmlns:p14="http://schemas.microsoft.com/office/powerpoint/2010/main" val="1001252872"/>
      </p:ext>
    </p:extLst>
  </p:cSld>
  <p:clrMapOvr>
    <a:masterClrMapping/>
  </p:clrMapOvr>
  <p:transition>
    <p:push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68228" y="326863"/>
            <a:ext cx="7376532" cy="869795"/>
          </a:xfrm>
        </p:spPr>
        <p:txBody>
          <a:bodyPr/>
          <a:lstStyle/>
          <a:p>
            <a:pPr algn="l"/>
            <a:r>
              <a:rPr lang="de-DE" sz="4000" dirty="0">
                <a:latin typeface="Century Gothic" panose="020B0502020202020204" pitchFamily="34" charset="0"/>
                <a:cs typeface="Arial" panose="020B0604020202020204" pitchFamily="34" charset="0"/>
              </a:rPr>
              <a:t>Praxisbezüge FM-Pädagogik</a:t>
            </a:r>
          </a:p>
        </p:txBody>
      </p:sp>
      <p:pic>
        <p:nvPicPr>
          <p:cNvPr id="5" name="Grafik 4" descr="Ein Bild, das drinnen, Person, Küche, Tisch enthält.&#10;&#10;Automatisch generierte Beschreibung">
            <a:extLst>
              <a:ext uri="{FF2B5EF4-FFF2-40B4-BE49-F238E27FC236}">
                <a16:creationId xmlns:a16="http://schemas.microsoft.com/office/drawing/2014/main" id="{5F976E53-B601-2940-80A4-7658BB667EC5}"/>
              </a:ext>
            </a:extLst>
          </p:cNvPr>
          <p:cNvPicPr>
            <a:picLocks noChangeAspect="1"/>
          </p:cNvPicPr>
          <p:nvPr/>
        </p:nvPicPr>
        <p:blipFill>
          <a:blip r:embed="rId2"/>
          <a:stretch>
            <a:fillRect/>
          </a:stretch>
        </p:blipFill>
        <p:spPr>
          <a:xfrm>
            <a:off x="3175645" y="1295400"/>
            <a:ext cx="6861717" cy="5146288"/>
          </a:xfrm>
          <a:prstGeom prst="rect">
            <a:avLst/>
          </a:prstGeom>
        </p:spPr>
      </p:pic>
      <p:pic>
        <p:nvPicPr>
          <p:cNvPr id="4" name="Grafik 3">
            <a:extLst>
              <a:ext uri="{FF2B5EF4-FFF2-40B4-BE49-F238E27FC236}">
                <a16:creationId xmlns:a16="http://schemas.microsoft.com/office/drawing/2014/main" id="{941A1459-8FEC-8851-22BA-59796D4805BD}"/>
              </a:ext>
            </a:extLst>
          </p:cNvPr>
          <p:cNvPicPr>
            <a:picLocks noChangeAspect="1"/>
          </p:cNvPicPr>
          <p:nvPr/>
        </p:nvPicPr>
        <p:blipFill>
          <a:blip r:embed="rId3"/>
          <a:stretch>
            <a:fillRect/>
          </a:stretch>
        </p:blipFill>
        <p:spPr>
          <a:xfrm>
            <a:off x="289931" y="217003"/>
            <a:ext cx="2319209" cy="727145"/>
          </a:xfrm>
          <a:prstGeom prst="rect">
            <a:avLst/>
          </a:prstGeom>
        </p:spPr>
      </p:pic>
    </p:spTree>
    <p:extLst>
      <p:ext uri="{BB962C8B-B14F-4D97-AF65-F5344CB8AC3E}">
        <p14:creationId xmlns:p14="http://schemas.microsoft.com/office/powerpoint/2010/main" val="3925162316"/>
      </p:ext>
    </p:extLst>
  </p:cSld>
  <p:clrMapOvr>
    <a:masterClrMapping/>
  </p:clrMapOvr>
  <p:transition>
    <p:push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ung 1">
            <a:extLst>
              <a:ext uri="{FF2B5EF4-FFF2-40B4-BE49-F238E27FC236}">
                <a16:creationId xmlns:a16="http://schemas.microsoft.com/office/drawing/2014/main" id="{A7B57C2D-0260-74CD-490B-593044265946}"/>
              </a:ext>
            </a:extLst>
          </p:cNvPr>
          <p:cNvGrpSpPr/>
          <p:nvPr/>
        </p:nvGrpSpPr>
        <p:grpSpPr>
          <a:xfrm>
            <a:off x="1751016" y="1156057"/>
            <a:ext cx="8504767" cy="5904887"/>
            <a:chOff x="386820" y="1358900"/>
            <a:chExt cx="8504767" cy="5904887"/>
          </a:xfrm>
        </p:grpSpPr>
        <p:sp>
          <p:nvSpPr>
            <p:cNvPr id="8" name="Rectangle 16">
              <a:extLst>
                <a:ext uri="{FF2B5EF4-FFF2-40B4-BE49-F238E27FC236}">
                  <a16:creationId xmlns:a16="http://schemas.microsoft.com/office/drawing/2014/main" id="{B01F6AEC-43E5-24F3-CAB1-7337A3B71C7B}"/>
                </a:ext>
              </a:extLst>
            </p:cNvPr>
            <p:cNvSpPr>
              <a:spLocks noChangeArrowheads="1"/>
            </p:cNvSpPr>
            <p:nvPr/>
          </p:nvSpPr>
          <p:spPr bwMode="auto">
            <a:xfrm>
              <a:off x="433388" y="5786438"/>
              <a:ext cx="8434387" cy="576262"/>
            </a:xfrm>
            <a:prstGeom prst="rect">
              <a:avLst/>
            </a:prstGeom>
            <a:solidFill>
              <a:schemeClr val="accent6">
                <a:lumMod val="40000"/>
                <a:lumOff val="60000"/>
                <a:alpha val="32941"/>
              </a:schemeClr>
            </a:solidFill>
            <a:ln w="9525">
              <a:solidFill>
                <a:srgbClr val="339966"/>
              </a:solidFill>
              <a:miter lim="800000"/>
              <a:headEnd/>
              <a:tailEnd/>
            </a:ln>
          </p:spPr>
          <p:txBody>
            <a:bodyPr wrap="none" anchor="ctr"/>
            <a:lstStyle/>
            <a:p>
              <a:endParaRPr lang="de-DE">
                <a:latin typeface="Century Gothic" panose="020B0502020202020204" pitchFamily="34" charset="0"/>
              </a:endParaRPr>
            </a:p>
          </p:txBody>
        </p:sp>
        <p:sp>
          <p:nvSpPr>
            <p:cNvPr id="9" name="Rectangle 18">
              <a:extLst>
                <a:ext uri="{FF2B5EF4-FFF2-40B4-BE49-F238E27FC236}">
                  <a16:creationId xmlns:a16="http://schemas.microsoft.com/office/drawing/2014/main" id="{DEF5A022-402D-612A-0382-1DC6E6FF8288}"/>
                </a:ext>
              </a:extLst>
            </p:cNvPr>
            <p:cNvSpPr>
              <a:spLocks noChangeArrowheads="1"/>
            </p:cNvSpPr>
            <p:nvPr/>
          </p:nvSpPr>
          <p:spPr bwMode="auto">
            <a:xfrm>
              <a:off x="436563" y="4070350"/>
              <a:ext cx="8431212" cy="1716088"/>
            </a:xfrm>
            <a:prstGeom prst="rect">
              <a:avLst/>
            </a:prstGeom>
            <a:solidFill>
              <a:schemeClr val="accent6">
                <a:lumMod val="40000"/>
                <a:lumOff val="60000"/>
                <a:alpha val="59999"/>
              </a:schemeClr>
            </a:solidFill>
            <a:ln w="9525">
              <a:solidFill>
                <a:srgbClr val="008080"/>
              </a:solidFill>
              <a:miter lim="800000"/>
              <a:headEnd/>
              <a:tailEnd/>
            </a:ln>
          </p:spPr>
          <p:txBody>
            <a:bodyPr wrap="none" anchor="ctr"/>
            <a:lstStyle/>
            <a:p>
              <a:endParaRPr lang="de-DE">
                <a:latin typeface="Century Gothic" panose="020B0502020202020204" pitchFamily="34" charset="0"/>
              </a:endParaRPr>
            </a:p>
          </p:txBody>
        </p:sp>
        <p:sp>
          <p:nvSpPr>
            <p:cNvPr id="10" name="Rectangle 20">
              <a:extLst>
                <a:ext uri="{FF2B5EF4-FFF2-40B4-BE49-F238E27FC236}">
                  <a16:creationId xmlns:a16="http://schemas.microsoft.com/office/drawing/2014/main" id="{18D2A67B-2CE9-F1FB-3904-967AC6A72A93}"/>
                </a:ext>
              </a:extLst>
            </p:cNvPr>
            <p:cNvSpPr>
              <a:spLocks noChangeArrowheads="1"/>
            </p:cNvSpPr>
            <p:nvPr/>
          </p:nvSpPr>
          <p:spPr bwMode="auto">
            <a:xfrm>
              <a:off x="436563" y="3422650"/>
              <a:ext cx="8431212" cy="647700"/>
            </a:xfrm>
            <a:prstGeom prst="rect">
              <a:avLst/>
            </a:prstGeom>
            <a:solidFill>
              <a:schemeClr val="accent6">
                <a:lumMod val="40000"/>
                <a:lumOff val="60000"/>
                <a:alpha val="59999"/>
              </a:schemeClr>
            </a:solidFill>
            <a:ln w="9525">
              <a:solidFill>
                <a:srgbClr val="008080"/>
              </a:solid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11" name="Rectangle 21">
              <a:extLst>
                <a:ext uri="{FF2B5EF4-FFF2-40B4-BE49-F238E27FC236}">
                  <a16:creationId xmlns:a16="http://schemas.microsoft.com/office/drawing/2014/main" id="{CA4E7817-8E0C-3727-C96C-20D062653034}"/>
                </a:ext>
              </a:extLst>
            </p:cNvPr>
            <p:cNvSpPr>
              <a:spLocks noChangeArrowheads="1"/>
            </p:cNvSpPr>
            <p:nvPr/>
          </p:nvSpPr>
          <p:spPr bwMode="auto">
            <a:xfrm>
              <a:off x="422275" y="1358900"/>
              <a:ext cx="8433858" cy="1773238"/>
            </a:xfrm>
            <a:prstGeom prst="rect">
              <a:avLst/>
            </a:prstGeom>
            <a:solidFill>
              <a:schemeClr val="accent6">
                <a:lumMod val="40000"/>
                <a:lumOff val="60000"/>
                <a:alpha val="59999"/>
              </a:schemeClr>
            </a:solidFill>
            <a:ln w="9525">
              <a:no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12" name="Text Box 22">
              <a:extLst>
                <a:ext uri="{FF2B5EF4-FFF2-40B4-BE49-F238E27FC236}">
                  <a16:creationId xmlns:a16="http://schemas.microsoft.com/office/drawing/2014/main" id="{3CC6358D-213D-ABFC-B694-B2F46DE189BC}"/>
                </a:ext>
              </a:extLst>
            </p:cNvPr>
            <p:cNvSpPr txBox="1">
              <a:spLocks noChangeArrowheads="1"/>
            </p:cNvSpPr>
            <p:nvPr/>
          </p:nvSpPr>
          <p:spPr bwMode="auto">
            <a:xfrm>
              <a:off x="386820" y="3632024"/>
              <a:ext cx="8504767" cy="3631763"/>
            </a:xfrm>
            <a:prstGeom prst="rect">
              <a:avLst/>
            </a:prstGeom>
            <a:noFill/>
            <a:ln w="9525">
              <a:noFill/>
              <a:miter lim="800000"/>
              <a:headEnd/>
              <a:tailEnd/>
            </a:ln>
          </p:spPr>
          <p:txBody>
            <a:bodyPr wrap="square">
              <a:spAutoFit/>
            </a:bodyPr>
            <a:lstStyle/>
            <a:p>
              <a:pPr algn="ctr">
                <a:spcBef>
                  <a:spcPct val="50000"/>
                </a:spcBef>
              </a:pPr>
              <a:r>
                <a:rPr lang="de-CH" sz="2000" b="1" dirty="0">
                  <a:latin typeface="Century Gothic" panose="020B0502020202020204" pitchFamily="34" charset="0"/>
                </a:rPr>
                <a:t>Fachmaturität Gesundheit</a:t>
              </a:r>
            </a:p>
            <a:p>
              <a:pPr algn="ctr">
                <a:spcBef>
                  <a:spcPct val="50000"/>
                </a:spcBef>
              </a:pPr>
              <a:r>
                <a:rPr lang="de-CH" sz="2000" dirty="0">
                  <a:latin typeface="Century Gothic" panose="020B0502020202020204" pitchFamily="34" charset="0"/>
                </a:rPr>
                <a:t>Mind. 28 Wochen Arbeitspraxis im Bereich Pflege </a:t>
              </a:r>
            </a:p>
            <a:p>
              <a:pPr algn="ctr">
                <a:spcBef>
                  <a:spcPct val="50000"/>
                </a:spcBef>
              </a:pPr>
              <a:r>
                <a:rPr lang="de-CH" sz="2000" dirty="0">
                  <a:latin typeface="Century Gothic" panose="020B0502020202020204" pitchFamily="34" charset="0"/>
                </a:rPr>
                <a:t>Praxisorte: Spital, Pflegeheim, Altersheim, Spitex ...</a:t>
              </a:r>
            </a:p>
            <a:p>
              <a:pPr algn="ctr">
                <a:spcBef>
                  <a:spcPct val="50000"/>
                </a:spcBef>
              </a:pPr>
              <a:endParaRPr lang="de-CH" sz="2000" dirty="0">
                <a:latin typeface="Century Gothic" panose="020B0502020202020204" pitchFamily="34" charset="0"/>
              </a:endParaRPr>
            </a:p>
            <a:p>
              <a:pPr algn="ctr">
                <a:spcBef>
                  <a:spcPct val="50000"/>
                </a:spcBef>
              </a:pPr>
              <a:r>
                <a:rPr lang="de-CH" sz="2000" b="1" dirty="0">
                  <a:latin typeface="Century Gothic" panose="020B0502020202020204" pitchFamily="34" charset="0"/>
                </a:rPr>
                <a:t>Fachmaturitätsarbeit</a:t>
              </a:r>
            </a:p>
            <a:p>
              <a:pPr algn="ctr">
                <a:spcBef>
                  <a:spcPct val="50000"/>
                </a:spcBef>
              </a:pPr>
              <a:r>
                <a:rPr lang="de-CH" sz="2000" dirty="0">
                  <a:latin typeface="Century Gothic" panose="020B0502020202020204" pitchFamily="34" charset="0"/>
                </a:rPr>
                <a:t>FMS-Ausweis im Berufsfeld Gesundheit/Naturwissenschaften</a:t>
              </a:r>
            </a:p>
            <a:p>
              <a:pPr algn="ctr">
                <a:spcBef>
                  <a:spcPct val="50000"/>
                </a:spcBef>
              </a:pPr>
              <a:endParaRPr lang="de-CH" sz="2000" dirty="0">
                <a:latin typeface="Century Gothic" panose="020B0502020202020204" pitchFamily="34" charset="0"/>
              </a:endParaRPr>
            </a:p>
            <a:p>
              <a:pPr algn="ctr">
                <a:spcBef>
                  <a:spcPct val="50000"/>
                </a:spcBef>
              </a:pPr>
              <a:endParaRPr lang="de-CH" sz="2000" dirty="0">
                <a:latin typeface="Century Gothic" panose="020B0502020202020204" pitchFamily="34" charset="0"/>
              </a:endParaRPr>
            </a:p>
          </p:txBody>
        </p:sp>
        <p:sp>
          <p:nvSpPr>
            <p:cNvPr id="13" name="AutoShape 23">
              <a:extLst>
                <a:ext uri="{FF2B5EF4-FFF2-40B4-BE49-F238E27FC236}">
                  <a16:creationId xmlns:a16="http://schemas.microsoft.com/office/drawing/2014/main" id="{B6D883DB-96DC-4D09-ADBF-91CFB7113B41}"/>
                </a:ext>
              </a:extLst>
            </p:cNvPr>
            <p:cNvSpPr>
              <a:spLocks noChangeArrowheads="1"/>
            </p:cNvSpPr>
            <p:nvPr/>
          </p:nvSpPr>
          <p:spPr bwMode="auto">
            <a:xfrm>
              <a:off x="3695700" y="3132138"/>
              <a:ext cx="1943100" cy="290512"/>
            </a:xfrm>
            <a:prstGeom prst="flowChartExtract">
              <a:avLst/>
            </a:prstGeom>
            <a:solidFill>
              <a:schemeClr val="accent6">
                <a:lumMod val="40000"/>
                <a:lumOff val="60000"/>
                <a:alpha val="59999"/>
              </a:schemeClr>
            </a:solidFill>
            <a:ln w="9525">
              <a:noFill/>
              <a:miter lim="800000"/>
              <a:headEnd/>
              <a:tailEnd/>
            </a:ln>
          </p:spPr>
          <p:txBody>
            <a:bodyPr wrap="none" anchor="ctr"/>
            <a:lstStyle/>
            <a:p>
              <a:endParaRPr lang="de-DE">
                <a:latin typeface="Century Gothic" panose="020B0502020202020204" pitchFamily="34" charset="0"/>
              </a:endParaRPr>
            </a:p>
          </p:txBody>
        </p:sp>
      </p:grpSp>
      <p:sp>
        <p:nvSpPr>
          <p:cNvPr id="70658" name="Text Box 2"/>
          <p:cNvSpPr txBox="1">
            <a:spLocks noChangeArrowheads="1"/>
          </p:cNvSpPr>
          <p:nvPr/>
        </p:nvSpPr>
        <p:spPr bwMode="auto">
          <a:xfrm>
            <a:off x="8370888" y="419100"/>
            <a:ext cx="2132012" cy="579438"/>
          </a:xfrm>
          <a:prstGeom prst="rect">
            <a:avLst/>
          </a:prstGeom>
          <a:noFill/>
          <a:ln w="9525">
            <a:noFill/>
            <a:miter lim="800000"/>
            <a:headEnd/>
            <a:tailEnd/>
          </a:ln>
        </p:spPr>
        <p:txBody>
          <a:bodyPr>
            <a:spAutoFit/>
          </a:bodyPr>
          <a:lstStyle/>
          <a:p>
            <a:endParaRPr lang="de-DE" sz="3200"/>
          </a:p>
        </p:txBody>
      </p:sp>
      <p:graphicFrame>
        <p:nvGraphicFramePr>
          <p:cNvPr id="35" name="Diagramm 34">
            <a:extLst>
              <a:ext uri="{FF2B5EF4-FFF2-40B4-BE49-F238E27FC236}">
                <a16:creationId xmlns:a16="http://schemas.microsoft.com/office/drawing/2014/main" id="{E1B4AF2A-547A-AB4B-9DA7-F96BCE14E9D6}"/>
              </a:ext>
            </a:extLst>
          </p:cNvPr>
          <p:cNvGraphicFramePr/>
          <p:nvPr>
            <p:extLst>
              <p:ext uri="{D42A27DB-BD31-4B8C-83A1-F6EECF244321}">
                <p14:modId xmlns:p14="http://schemas.microsoft.com/office/powerpoint/2010/main" val="3840463136"/>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0" name="Gruppierung 1">
            <a:extLst>
              <a:ext uri="{FF2B5EF4-FFF2-40B4-BE49-F238E27FC236}">
                <a16:creationId xmlns:a16="http://schemas.microsoft.com/office/drawing/2014/main" id="{AB782184-80A1-E742-A621-B98E9FC7FD60}"/>
              </a:ext>
            </a:extLst>
          </p:cNvPr>
          <p:cNvGrpSpPr/>
          <p:nvPr/>
        </p:nvGrpSpPr>
        <p:grpSpPr>
          <a:xfrm>
            <a:off x="1820069" y="1274405"/>
            <a:ext cx="8682831" cy="4044008"/>
            <a:chOff x="338138" y="1661467"/>
            <a:chExt cx="8682831" cy="4044008"/>
          </a:xfrm>
        </p:grpSpPr>
        <p:sp>
          <p:nvSpPr>
            <p:cNvPr id="24" name="Text Box 10">
              <a:extLst>
                <a:ext uri="{FF2B5EF4-FFF2-40B4-BE49-F238E27FC236}">
                  <a16:creationId xmlns:a16="http://schemas.microsoft.com/office/drawing/2014/main" id="{8ABB8039-7A3A-9B4E-A250-8295AED3C0FC}"/>
                </a:ext>
              </a:extLst>
            </p:cNvPr>
            <p:cNvSpPr txBox="1">
              <a:spLocks noChangeArrowheads="1"/>
            </p:cNvSpPr>
            <p:nvPr/>
          </p:nvSpPr>
          <p:spPr bwMode="auto">
            <a:xfrm>
              <a:off x="338138" y="4080934"/>
              <a:ext cx="8551862" cy="400110"/>
            </a:xfrm>
            <a:prstGeom prst="rect">
              <a:avLst/>
            </a:prstGeom>
            <a:noFill/>
            <a:ln w="9525">
              <a:noFill/>
              <a:miter lim="800000"/>
              <a:headEnd/>
              <a:tailEnd/>
            </a:ln>
          </p:spPr>
          <p:txBody>
            <a:bodyPr wrap="square">
              <a:spAutoFit/>
            </a:bodyPr>
            <a:lstStyle/>
            <a:p>
              <a:pPr algn="ctr" eaLnBrk="1" hangingPunct="1">
                <a:spcBef>
                  <a:spcPct val="50000"/>
                </a:spcBef>
              </a:pPr>
              <a:endParaRPr lang="de-CH" sz="2000" dirty="0">
                <a:latin typeface="Century Gothic" panose="020B0502020202020204" pitchFamily="34" charset="0"/>
              </a:endParaRPr>
            </a:p>
          </p:txBody>
        </p:sp>
        <p:sp>
          <p:nvSpPr>
            <p:cNvPr id="28" name="Text Box 14">
              <a:extLst>
                <a:ext uri="{FF2B5EF4-FFF2-40B4-BE49-F238E27FC236}">
                  <a16:creationId xmlns:a16="http://schemas.microsoft.com/office/drawing/2014/main" id="{8CC8CF1F-9F0F-5649-AD27-E9A95BA3731E}"/>
                </a:ext>
              </a:extLst>
            </p:cNvPr>
            <p:cNvSpPr txBox="1">
              <a:spLocks noChangeArrowheads="1"/>
            </p:cNvSpPr>
            <p:nvPr/>
          </p:nvSpPr>
          <p:spPr bwMode="auto">
            <a:xfrm>
              <a:off x="532607" y="1661467"/>
              <a:ext cx="8488362" cy="1477328"/>
            </a:xfrm>
            <a:prstGeom prst="rect">
              <a:avLst/>
            </a:prstGeom>
            <a:noFill/>
            <a:ln w="9525">
              <a:noFill/>
              <a:miter lim="800000"/>
              <a:headEnd/>
              <a:tailEnd/>
            </a:ln>
          </p:spPr>
          <p:txBody>
            <a:bodyPr>
              <a:spAutoFit/>
            </a:bodyPr>
            <a:lstStyle/>
            <a:p>
              <a:pPr algn="ctr">
                <a:spcBef>
                  <a:spcPct val="50000"/>
                </a:spcBef>
                <a:tabLst>
                  <a:tab pos="266700" algn="l"/>
                  <a:tab pos="2692400" algn="l"/>
                  <a:tab pos="5207000" algn="l"/>
                </a:tabLst>
              </a:pPr>
              <a:r>
                <a:rPr lang="de-CH" sz="2000" b="1" dirty="0">
                  <a:latin typeface="Century Gothic" panose="020B0502020202020204" pitchFamily="34" charset="0"/>
                </a:rPr>
                <a:t>Bachelorstudiengänge Fachhochschule </a:t>
              </a:r>
            </a:p>
            <a:p>
              <a:pPr algn="ctr">
                <a:spcBef>
                  <a:spcPct val="50000"/>
                </a:spcBef>
                <a:tabLst>
                  <a:tab pos="266700" algn="l"/>
                  <a:tab pos="2692400" algn="l"/>
                  <a:tab pos="5207000" algn="l"/>
                </a:tabLst>
              </a:pPr>
              <a:endParaRPr lang="de-CH" sz="2000" b="1" dirty="0">
                <a:latin typeface="Century Gothic" panose="020B0502020202020204" pitchFamily="34" charset="0"/>
              </a:endParaRPr>
            </a:p>
            <a:p>
              <a:pPr algn="ctr">
                <a:tabLst>
                  <a:tab pos="266700" algn="l"/>
                  <a:tab pos="2692400" algn="l"/>
                  <a:tab pos="5207000" algn="l"/>
                </a:tabLst>
              </a:pPr>
              <a:r>
                <a:rPr lang="de-CH" sz="2000" dirty="0">
                  <a:latin typeface="Century Gothic" panose="020B0502020202020204" pitchFamily="34" charset="0"/>
                </a:rPr>
                <a:t>Pflege, Hebamme, Physiotherapie, Ernährungsberatung, Ergotherapie,… </a:t>
              </a:r>
            </a:p>
          </p:txBody>
        </p:sp>
        <p:sp>
          <p:nvSpPr>
            <p:cNvPr id="30" name="Text Box 17">
              <a:extLst>
                <a:ext uri="{FF2B5EF4-FFF2-40B4-BE49-F238E27FC236}">
                  <a16:creationId xmlns:a16="http://schemas.microsoft.com/office/drawing/2014/main" id="{DDCE6CE8-35AB-4E47-B6B2-626FD5E8EE22}"/>
                </a:ext>
              </a:extLst>
            </p:cNvPr>
            <p:cNvSpPr txBox="1">
              <a:spLocks noChangeArrowheads="1"/>
            </p:cNvSpPr>
            <p:nvPr/>
          </p:nvSpPr>
          <p:spPr bwMode="auto">
            <a:xfrm>
              <a:off x="575734" y="5308600"/>
              <a:ext cx="7688263" cy="396875"/>
            </a:xfrm>
            <a:prstGeom prst="rect">
              <a:avLst/>
            </a:prstGeom>
            <a:noFill/>
            <a:ln w="9525">
              <a:noFill/>
              <a:miter lim="800000"/>
              <a:headEnd/>
              <a:tailEnd/>
            </a:ln>
          </p:spPr>
          <p:txBody>
            <a:bodyPr>
              <a:spAutoFit/>
            </a:bodyPr>
            <a:lstStyle/>
            <a:p>
              <a:pPr algn="ctr" eaLnBrk="1" hangingPunct="1">
                <a:spcBef>
                  <a:spcPct val="50000"/>
                </a:spcBef>
              </a:pPr>
              <a:endParaRPr lang="de-CH" sz="2000" dirty="0">
                <a:latin typeface="Century Gothic" panose="020B0502020202020204" pitchFamily="34" charset="0"/>
              </a:endParaRPr>
            </a:p>
          </p:txBody>
        </p:sp>
      </p:grpSp>
      <p:pic>
        <p:nvPicPr>
          <p:cNvPr id="3" name="Grafik 2">
            <a:extLst>
              <a:ext uri="{FF2B5EF4-FFF2-40B4-BE49-F238E27FC236}">
                <a16:creationId xmlns:a16="http://schemas.microsoft.com/office/drawing/2014/main" id="{40EC7372-FBFE-E548-D7C3-C6B7A36DD69C}"/>
              </a:ext>
            </a:extLst>
          </p:cNvPr>
          <p:cNvPicPr>
            <a:picLocks noChangeAspect="1"/>
          </p:cNvPicPr>
          <p:nvPr/>
        </p:nvPicPr>
        <p:blipFill>
          <a:blip r:embed="rId8"/>
          <a:stretch>
            <a:fillRect/>
          </a:stretch>
        </p:blipFill>
        <p:spPr>
          <a:xfrm>
            <a:off x="289931" y="217003"/>
            <a:ext cx="2319209" cy="727145"/>
          </a:xfrm>
          <a:prstGeom prst="rect">
            <a:avLst/>
          </a:prstGeom>
        </p:spPr>
      </p:pic>
      <p:sp>
        <p:nvSpPr>
          <p:cNvPr id="6" name="Text Box 3">
            <a:extLst>
              <a:ext uri="{FF2B5EF4-FFF2-40B4-BE49-F238E27FC236}">
                <a16:creationId xmlns:a16="http://schemas.microsoft.com/office/drawing/2014/main" id="{C956EC9A-6146-CB61-F652-B8F026419601}"/>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Fachmaturität Gesundheit</a:t>
            </a:r>
          </a:p>
        </p:txBody>
      </p:sp>
    </p:spTree>
    <p:extLst>
      <p:ext uri="{BB962C8B-B14F-4D97-AF65-F5344CB8AC3E}">
        <p14:creationId xmlns:p14="http://schemas.microsoft.com/office/powerpoint/2010/main" val="779092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8370888" y="419100"/>
            <a:ext cx="2132012" cy="579438"/>
          </a:xfrm>
          <a:prstGeom prst="rect">
            <a:avLst/>
          </a:prstGeom>
          <a:noFill/>
          <a:ln w="9525">
            <a:noFill/>
            <a:miter lim="800000"/>
            <a:headEnd/>
            <a:tailEnd/>
          </a:ln>
        </p:spPr>
        <p:txBody>
          <a:bodyPr>
            <a:spAutoFit/>
          </a:bodyPr>
          <a:lstStyle/>
          <a:p>
            <a:endParaRPr lang="de-DE" sz="3200"/>
          </a:p>
        </p:txBody>
      </p:sp>
      <p:graphicFrame>
        <p:nvGraphicFramePr>
          <p:cNvPr id="34" name="Diagramm 33">
            <a:extLst>
              <a:ext uri="{FF2B5EF4-FFF2-40B4-BE49-F238E27FC236}">
                <a16:creationId xmlns:a16="http://schemas.microsoft.com/office/drawing/2014/main" id="{FCC1FA40-BA03-E640-9AFD-C1D8F3750055}"/>
              </a:ext>
            </a:extLst>
          </p:cNvPr>
          <p:cNvGraphicFramePr/>
          <p:nvPr>
            <p:extLst>
              <p:ext uri="{D42A27DB-BD31-4B8C-83A1-F6EECF244321}">
                <p14:modId xmlns:p14="http://schemas.microsoft.com/office/powerpoint/2010/main" val="3351163671"/>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0" name="Gruppierung 1">
            <a:extLst>
              <a:ext uri="{FF2B5EF4-FFF2-40B4-BE49-F238E27FC236}">
                <a16:creationId xmlns:a16="http://schemas.microsoft.com/office/drawing/2014/main" id="{7AEC99B5-B689-CE4C-B47B-00CD6C74B49B}"/>
              </a:ext>
            </a:extLst>
          </p:cNvPr>
          <p:cNvGrpSpPr/>
          <p:nvPr/>
        </p:nvGrpSpPr>
        <p:grpSpPr>
          <a:xfrm>
            <a:off x="1745151" y="1149351"/>
            <a:ext cx="8504767" cy="5003800"/>
            <a:chOff x="386820" y="1358900"/>
            <a:chExt cx="8504767" cy="5003800"/>
          </a:xfrm>
        </p:grpSpPr>
        <p:sp>
          <p:nvSpPr>
            <p:cNvPr id="21" name="Rectangle 16">
              <a:extLst>
                <a:ext uri="{FF2B5EF4-FFF2-40B4-BE49-F238E27FC236}">
                  <a16:creationId xmlns:a16="http://schemas.microsoft.com/office/drawing/2014/main" id="{1CB81B00-CD1B-C440-A8F1-AE479E8198FB}"/>
                </a:ext>
              </a:extLst>
            </p:cNvPr>
            <p:cNvSpPr>
              <a:spLocks noChangeArrowheads="1"/>
            </p:cNvSpPr>
            <p:nvPr/>
          </p:nvSpPr>
          <p:spPr bwMode="auto">
            <a:xfrm>
              <a:off x="433388" y="5786438"/>
              <a:ext cx="8434387" cy="576262"/>
            </a:xfrm>
            <a:prstGeom prst="rect">
              <a:avLst/>
            </a:prstGeom>
            <a:solidFill>
              <a:schemeClr val="accent6">
                <a:lumMod val="40000"/>
                <a:lumOff val="60000"/>
                <a:alpha val="32941"/>
              </a:schemeClr>
            </a:solidFill>
            <a:ln w="9525">
              <a:solidFill>
                <a:srgbClr val="339966"/>
              </a:solidFill>
              <a:miter lim="800000"/>
              <a:headEnd/>
              <a:tailEnd/>
            </a:ln>
          </p:spPr>
          <p:txBody>
            <a:bodyPr wrap="none" anchor="ctr"/>
            <a:lstStyle/>
            <a:p>
              <a:endParaRPr lang="de-DE">
                <a:latin typeface="Century Gothic" panose="020B0502020202020204" pitchFamily="34" charset="0"/>
              </a:endParaRPr>
            </a:p>
          </p:txBody>
        </p:sp>
        <p:sp>
          <p:nvSpPr>
            <p:cNvPr id="23" name="Rectangle 18">
              <a:extLst>
                <a:ext uri="{FF2B5EF4-FFF2-40B4-BE49-F238E27FC236}">
                  <a16:creationId xmlns:a16="http://schemas.microsoft.com/office/drawing/2014/main" id="{4C8871F6-B96B-FE4E-83DB-3690715F53D5}"/>
                </a:ext>
              </a:extLst>
            </p:cNvPr>
            <p:cNvSpPr>
              <a:spLocks noChangeArrowheads="1"/>
            </p:cNvSpPr>
            <p:nvPr/>
          </p:nvSpPr>
          <p:spPr bwMode="auto">
            <a:xfrm>
              <a:off x="436563" y="4070350"/>
              <a:ext cx="8431212" cy="1716088"/>
            </a:xfrm>
            <a:prstGeom prst="rect">
              <a:avLst/>
            </a:prstGeom>
            <a:solidFill>
              <a:schemeClr val="accent6">
                <a:lumMod val="40000"/>
                <a:lumOff val="60000"/>
                <a:alpha val="59999"/>
              </a:schemeClr>
            </a:solidFill>
            <a:ln w="9525">
              <a:solidFill>
                <a:srgbClr val="008080"/>
              </a:solidFill>
              <a:miter lim="800000"/>
              <a:headEnd/>
              <a:tailEnd/>
            </a:ln>
          </p:spPr>
          <p:txBody>
            <a:bodyPr wrap="none" anchor="ctr"/>
            <a:lstStyle/>
            <a:p>
              <a:endParaRPr lang="de-DE">
                <a:latin typeface="Century Gothic" panose="020B0502020202020204" pitchFamily="34" charset="0"/>
              </a:endParaRPr>
            </a:p>
          </p:txBody>
        </p:sp>
        <p:sp>
          <p:nvSpPr>
            <p:cNvPr id="25" name="Rectangle 20">
              <a:extLst>
                <a:ext uri="{FF2B5EF4-FFF2-40B4-BE49-F238E27FC236}">
                  <a16:creationId xmlns:a16="http://schemas.microsoft.com/office/drawing/2014/main" id="{44812DDD-D466-D846-B12C-E2B11ED69909}"/>
                </a:ext>
              </a:extLst>
            </p:cNvPr>
            <p:cNvSpPr>
              <a:spLocks noChangeArrowheads="1"/>
            </p:cNvSpPr>
            <p:nvPr/>
          </p:nvSpPr>
          <p:spPr bwMode="auto">
            <a:xfrm>
              <a:off x="436563" y="3422650"/>
              <a:ext cx="8431212" cy="647700"/>
            </a:xfrm>
            <a:prstGeom prst="rect">
              <a:avLst/>
            </a:prstGeom>
            <a:solidFill>
              <a:schemeClr val="accent6">
                <a:lumMod val="40000"/>
                <a:lumOff val="60000"/>
                <a:alpha val="59999"/>
              </a:schemeClr>
            </a:solidFill>
            <a:ln w="9525">
              <a:solidFill>
                <a:srgbClr val="008080"/>
              </a:solid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26" name="Rectangle 21">
              <a:extLst>
                <a:ext uri="{FF2B5EF4-FFF2-40B4-BE49-F238E27FC236}">
                  <a16:creationId xmlns:a16="http://schemas.microsoft.com/office/drawing/2014/main" id="{79CE0815-F39B-6940-9CD1-EFE2A9371899}"/>
                </a:ext>
              </a:extLst>
            </p:cNvPr>
            <p:cNvSpPr>
              <a:spLocks noChangeArrowheads="1"/>
            </p:cNvSpPr>
            <p:nvPr/>
          </p:nvSpPr>
          <p:spPr bwMode="auto">
            <a:xfrm>
              <a:off x="422275" y="1358900"/>
              <a:ext cx="8433858" cy="1773238"/>
            </a:xfrm>
            <a:prstGeom prst="rect">
              <a:avLst/>
            </a:prstGeom>
            <a:solidFill>
              <a:schemeClr val="accent6">
                <a:lumMod val="40000"/>
                <a:lumOff val="60000"/>
                <a:alpha val="59999"/>
              </a:schemeClr>
            </a:solidFill>
            <a:ln w="9525">
              <a:no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27" name="Text Box 22">
              <a:extLst>
                <a:ext uri="{FF2B5EF4-FFF2-40B4-BE49-F238E27FC236}">
                  <a16:creationId xmlns:a16="http://schemas.microsoft.com/office/drawing/2014/main" id="{0750A9A2-56D4-A744-BFBF-E2A2BFD23EF8}"/>
                </a:ext>
              </a:extLst>
            </p:cNvPr>
            <p:cNvSpPr txBox="1">
              <a:spLocks noChangeArrowheads="1"/>
            </p:cNvSpPr>
            <p:nvPr/>
          </p:nvSpPr>
          <p:spPr bwMode="auto">
            <a:xfrm>
              <a:off x="386820" y="3632024"/>
              <a:ext cx="8504767" cy="2708434"/>
            </a:xfrm>
            <a:prstGeom prst="rect">
              <a:avLst/>
            </a:prstGeom>
            <a:noFill/>
            <a:ln w="9525">
              <a:noFill/>
              <a:miter lim="800000"/>
              <a:headEnd/>
              <a:tailEnd/>
            </a:ln>
          </p:spPr>
          <p:txBody>
            <a:bodyPr wrap="square">
              <a:spAutoFit/>
            </a:bodyPr>
            <a:lstStyle/>
            <a:p>
              <a:pPr algn="ctr"/>
              <a:r>
                <a:rPr lang="de-CH" sz="2000" b="1" dirty="0">
                  <a:latin typeface="Century Gothic" panose="020B0502020202020204" pitchFamily="34" charset="0"/>
                </a:rPr>
                <a:t>Fachmaturität Naturwissenschaften</a:t>
              </a:r>
            </a:p>
            <a:p>
              <a:pPr algn="ctr">
                <a:spcBef>
                  <a:spcPct val="50000"/>
                </a:spcBef>
              </a:pPr>
              <a:r>
                <a:rPr lang="de-CH" sz="2000" dirty="0">
                  <a:latin typeface="Century Gothic" panose="020B0502020202020204" pitchFamily="34" charset="0"/>
                </a:rPr>
                <a:t>Mind. 28 Wochen Arbeitspraxis im Bereich des künftigen Studienganges Praxisorte: Labor, Lebensmitteltechnologie, Ingenieurbüro für Ökologie, Architekturbüro, Landwirtschaft, Rebbau,…</a:t>
              </a:r>
            </a:p>
            <a:p>
              <a:pPr algn="ctr">
                <a:spcBef>
                  <a:spcPct val="50000"/>
                </a:spcBef>
              </a:pPr>
              <a:r>
                <a:rPr lang="de-CH" sz="2000" b="1" dirty="0">
                  <a:latin typeface="Century Gothic" panose="020B0502020202020204" pitchFamily="34" charset="0"/>
                </a:rPr>
                <a:t>Fachmaturitätsarbeit</a:t>
              </a:r>
            </a:p>
            <a:p>
              <a:pPr algn="ctr">
                <a:spcBef>
                  <a:spcPct val="50000"/>
                </a:spcBef>
              </a:pPr>
              <a:r>
                <a:rPr lang="de-CH" sz="2000" dirty="0">
                  <a:latin typeface="Century Gothic" panose="020B0502020202020204" pitchFamily="34" charset="0"/>
                </a:rPr>
                <a:t>FMS-Ausweis im Berufsfeld Gesundheit/Naturwissenschaften</a:t>
              </a:r>
            </a:p>
          </p:txBody>
        </p:sp>
        <p:sp>
          <p:nvSpPr>
            <p:cNvPr id="28" name="AutoShape 23">
              <a:extLst>
                <a:ext uri="{FF2B5EF4-FFF2-40B4-BE49-F238E27FC236}">
                  <a16:creationId xmlns:a16="http://schemas.microsoft.com/office/drawing/2014/main" id="{19C6EE3E-344E-D847-B0B5-30E8D568E80B}"/>
                </a:ext>
              </a:extLst>
            </p:cNvPr>
            <p:cNvSpPr>
              <a:spLocks noChangeArrowheads="1"/>
            </p:cNvSpPr>
            <p:nvPr/>
          </p:nvSpPr>
          <p:spPr bwMode="auto">
            <a:xfrm>
              <a:off x="3695700" y="3132138"/>
              <a:ext cx="1943100" cy="290512"/>
            </a:xfrm>
            <a:prstGeom prst="flowChartExtract">
              <a:avLst/>
            </a:prstGeom>
            <a:solidFill>
              <a:schemeClr val="accent6">
                <a:lumMod val="40000"/>
                <a:lumOff val="60000"/>
                <a:alpha val="59999"/>
              </a:schemeClr>
            </a:solidFill>
            <a:ln w="9525">
              <a:noFill/>
              <a:miter lim="800000"/>
              <a:headEnd/>
              <a:tailEnd/>
            </a:ln>
          </p:spPr>
          <p:txBody>
            <a:bodyPr wrap="none" anchor="ctr"/>
            <a:lstStyle/>
            <a:p>
              <a:endParaRPr lang="de-DE">
                <a:latin typeface="Century Gothic" panose="020B0502020202020204" pitchFamily="34" charset="0"/>
              </a:endParaRPr>
            </a:p>
          </p:txBody>
        </p:sp>
        <p:sp>
          <p:nvSpPr>
            <p:cNvPr id="29" name="Text Box 24">
              <a:extLst>
                <a:ext uri="{FF2B5EF4-FFF2-40B4-BE49-F238E27FC236}">
                  <a16:creationId xmlns:a16="http://schemas.microsoft.com/office/drawing/2014/main" id="{592E86D1-8D8B-2041-8BE1-468EA6B72D42}"/>
                </a:ext>
              </a:extLst>
            </p:cNvPr>
            <p:cNvSpPr txBox="1">
              <a:spLocks noChangeArrowheads="1"/>
            </p:cNvSpPr>
            <p:nvPr/>
          </p:nvSpPr>
          <p:spPr bwMode="auto">
            <a:xfrm>
              <a:off x="1892300" y="3570288"/>
              <a:ext cx="5614988" cy="396875"/>
            </a:xfrm>
            <a:prstGeom prst="rect">
              <a:avLst/>
            </a:prstGeom>
            <a:noFill/>
            <a:ln w="9525">
              <a:noFill/>
              <a:miter lim="800000"/>
              <a:headEnd/>
              <a:tailEnd/>
            </a:ln>
          </p:spPr>
          <p:txBody>
            <a:bodyPr>
              <a:spAutoFit/>
            </a:bodyPr>
            <a:lstStyle/>
            <a:p>
              <a:pPr algn="ctr" eaLnBrk="1" hangingPunct="1">
                <a:spcBef>
                  <a:spcPct val="50000"/>
                </a:spcBef>
              </a:pPr>
              <a:endParaRPr lang="de-CH" sz="2000" dirty="0">
                <a:latin typeface="Century Gothic" panose="020B0502020202020204" pitchFamily="34" charset="0"/>
              </a:endParaRPr>
            </a:p>
          </p:txBody>
        </p:sp>
      </p:grpSp>
      <p:pic>
        <p:nvPicPr>
          <p:cNvPr id="3" name="Grafik 2">
            <a:extLst>
              <a:ext uri="{FF2B5EF4-FFF2-40B4-BE49-F238E27FC236}">
                <a16:creationId xmlns:a16="http://schemas.microsoft.com/office/drawing/2014/main" id="{53F1A1C5-5662-F3E3-847B-ACFC580C91C3}"/>
              </a:ext>
            </a:extLst>
          </p:cNvPr>
          <p:cNvPicPr>
            <a:picLocks noChangeAspect="1"/>
          </p:cNvPicPr>
          <p:nvPr/>
        </p:nvPicPr>
        <p:blipFill>
          <a:blip r:embed="rId8"/>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C769E7C0-CB7B-DBBC-CA8C-07A67EC5AE1F}"/>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Fachmaturität Naturwissenschaften</a:t>
            </a:r>
          </a:p>
        </p:txBody>
      </p:sp>
      <p:sp>
        <p:nvSpPr>
          <p:cNvPr id="5" name="Text Box 22">
            <a:extLst>
              <a:ext uri="{FF2B5EF4-FFF2-40B4-BE49-F238E27FC236}">
                <a16:creationId xmlns:a16="http://schemas.microsoft.com/office/drawing/2014/main" id="{354D9344-0175-1153-C274-BA33CA246CEA}"/>
              </a:ext>
            </a:extLst>
          </p:cNvPr>
          <p:cNvSpPr txBox="1">
            <a:spLocks noChangeArrowheads="1"/>
          </p:cNvSpPr>
          <p:nvPr/>
        </p:nvSpPr>
        <p:spPr bwMode="auto">
          <a:xfrm>
            <a:off x="1805741" y="1374250"/>
            <a:ext cx="8504767" cy="1323439"/>
          </a:xfrm>
          <a:prstGeom prst="rect">
            <a:avLst/>
          </a:prstGeom>
          <a:noFill/>
          <a:ln w="9525">
            <a:noFill/>
            <a:miter lim="800000"/>
            <a:headEnd/>
            <a:tailEnd/>
          </a:ln>
        </p:spPr>
        <p:txBody>
          <a:bodyPr wrap="square">
            <a:spAutoFit/>
          </a:bodyPr>
          <a:lstStyle/>
          <a:p>
            <a:pPr algn="ctr" eaLnBrk="1" hangingPunct="1">
              <a:spcBef>
                <a:spcPct val="50000"/>
              </a:spcBef>
            </a:pPr>
            <a:r>
              <a:rPr lang="de-CH" sz="2000" b="1" dirty="0">
                <a:latin typeface="Century Gothic" panose="020B0502020202020204" pitchFamily="34" charset="0"/>
              </a:rPr>
              <a:t>Bachelorstudiengänge Fachhochschule</a:t>
            </a:r>
          </a:p>
          <a:p>
            <a:pPr algn="ctr" eaLnBrk="1" hangingPunct="1"/>
            <a:endParaRPr lang="de-CH" sz="2000" dirty="0">
              <a:latin typeface="Century Gothic" panose="020B0502020202020204" pitchFamily="34" charset="0"/>
            </a:endParaRPr>
          </a:p>
          <a:p>
            <a:pPr algn="ctr" eaLnBrk="1" hangingPunct="1"/>
            <a:r>
              <a:rPr lang="de-CH" sz="2000" dirty="0">
                <a:latin typeface="Century Gothic" panose="020B0502020202020204" pitchFamily="34" charset="0"/>
              </a:rPr>
              <a:t>Biotechnologie, Chemie, Lebensmitteltechnologie, Landwirtschaft, Facility Management, Umweltwissenschaften,…</a:t>
            </a:r>
          </a:p>
        </p:txBody>
      </p:sp>
    </p:spTree>
    <p:extLst>
      <p:ext uri="{BB962C8B-B14F-4D97-AF65-F5344CB8AC3E}">
        <p14:creationId xmlns:p14="http://schemas.microsoft.com/office/powerpoint/2010/main" val="2209224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2600" y="1354138"/>
            <a:ext cx="9156700" cy="4152140"/>
          </a:xfrm>
        </p:spPr>
        <p:txBody>
          <a:bodyPr>
            <a:noAutofit/>
          </a:bodyPr>
          <a:lstStyle/>
          <a:p>
            <a:r>
              <a:rPr lang="de-DE" dirty="0">
                <a:latin typeface="Century Gothic"/>
                <a:cs typeface="Arial"/>
              </a:rPr>
              <a:t>Schülerinnen</a:t>
            </a:r>
            <a:br>
              <a:rPr lang="de-DE" dirty="0">
                <a:latin typeface="Century Gothic" panose="020B0502020202020204" pitchFamily="34" charset="0"/>
                <a:cs typeface="Arial" panose="020B0604020202020204" pitchFamily="34" charset="0"/>
              </a:rPr>
            </a:br>
            <a:r>
              <a:rPr lang="de-DE" dirty="0">
                <a:latin typeface="Century Gothic"/>
                <a:cs typeface="Arial"/>
              </a:rPr>
              <a:t>Amira Landolt		(2fc)</a:t>
            </a:r>
            <a:br>
              <a:rPr lang="de-DE" dirty="0">
                <a:latin typeface="Century Gothic"/>
                <a:cs typeface="Arial"/>
              </a:rPr>
            </a:br>
            <a:r>
              <a:rPr lang="de-DE" dirty="0">
                <a:latin typeface="Century Gothic"/>
                <a:cs typeface="Arial"/>
              </a:rPr>
              <a:t>Giulia Möckli			(2fa)</a:t>
            </a:r>
            <a:br>
              <a:rPr lang="de-DE" dirty="0">
                <a:highlight>
                  <a:srgbClr val="FFFF00"/>
                </a:highlight>
                <a:latin typeface="Century Gothic" panose="020B0502020202020204" pitchFamily="34" charset="0"/>
                <a:cs typeface="Arial" panose="020B0604020202020204" pitchFamily="34" charset="0"/>
              </a:rPr>
            </a:br>
            <a:br>
              <a:rPr lang="de-DE" dirty="0">
                <a:latin typeface="Century Gothic" panose="020B0502020202020204" pitchFamily="34" charset="0"/>
                <a:cs typeface="Arial" panose="020B0604020202020204" pitchFamily="34" charset="0"/>
              </a:rPr>
            </a:br>
            <a:r>
              <a:rPr lang="de-DE" b="1" dirty="0">
                <a:latin typeface="Century Gothic"/>
                <a:cs typeface="Arial"/>
              </a:rPr>
              <a:t>Berufsfeld</a:t>
            </a:r>
            <a:r>
              <a:rPr lang="de-DE" dirty="0">
                <a:latin typeface="Century Gothic"/>
                <a:cs typeface="Arial"/>
              </a:rPr>
              <a:t> Gesundheit/Naturwissenschaften</a:t>
            </a:r>
          </a:p>
        </p:txBody>
      </p:sp>
      <p:pic>
        <p:nvPicPr>
          <p:cNvPr id="4" name="Grafik 3">
            <a:extLst>
              <a:ext uri="{FF2B5EF4-FFF2-40B4-BE49-F238E27FC236}">
                <a16:creationId xmlns:a16="http://schemas.microsoft.com/office/drawing/2014/main" id="{4B8CBD7C-41C5-D5A9-E89E-1E204BB8461B}"/>
              </a:ext>
            </a:extLst>
          </p:cNvPr>
          <p:cNvPicPr>
            <a:picLocks noChangeAspect="1"/>
          </p:cNvPicPr>
          <p:nvPr/>
        </p:nvPicPr>
        <p:blipFill>
          <a:blip r:embed="rId3"/>
          <a:stretch>
            <a:fillRect/>
          </a:stretch>
        </p:blipFill>
        <p:spPr>
          <a:xfrm>
            <a:off x="289931" y="217003"/>
            <a:ext cx="2319209" cy="727145"/>
          </a:xfrm>
          <a:prstGeom prst="rect">
            <a:avLst/>
          </a:prstGeom>
        </p:spPr>
      </p:pic>
    </p:spTree>
    <p:extLst>
      <p:ext uri="{BB962C8B-B14F-4D97-AF65-F5344CB8AC3E}">
        <p14:creationId xmlns:p14="http://schemas.microsoft.com/office/powerpoint/2010/main" val="1008836291"/>
      </p:ext>
    </p:extLst>
  </p:cSld>
  <p:clrMapOvr>
    <a:masterClrMapping/>
  </p:clrMapOvr>
  <p:transition>
    <p:push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609" y="1623761"/>
            <a:ext cx="3468933" cy="4625243"/>
          </a:xfrm>
          <a:prstGeom prst="rect">
            <a:avLst/>
          </a:prstGeom>
          <a:ln>
            <a:noFill/>
          </a:ln>
          <a:effectLst>
            <a:softEdge rad="112500"/>
          </a:effectLst>
        </p:spPr>
      </p:pic>
      <p:pic>
        <p:nvPicPr>
          <p:cNvPr id="7" name="Bild 6"/>
          <p:cNvPicPr>
            <a:picLocks noChangeAspect="1"/>
          </p:cNvPicPr>
          <p:nvPr/>
        </p:nvPicPr>
        <p:blipFill>
          <a:blip r:embed="rId3">
            <a:extLst>
              <a:ext uri="{28A0092B-C50C-407E-A947-70E740481C1C}">
                <a14:useLocalDpi xmlns:a14="http://schemas.microsoft.com/office/drawing/2010/main" val="0"/>
              </a:ext>
            </a:extLst>
          </a:blip>
          <a:srcRect b="8090"/>
          <a:stretch>
            <a:fillRect/>
          </a:stretch>
        </p:blipFill>
        <p:spPr>
          <a:xfrm>
            <a:off x="6377653" y="1623761"/>
            <a:ext cx="2906998" cy="4580270"/>
          </a:xfrm>
          <a:prstGeom prst="rect">
            <a:avLst/>
          </a:prstGeom>
          <a:ln>
            <a:noFill/>
          </a:ln>
          <a:effectLst>
            <a:softEdge rad="112500"/>
          </a:effectLst>
        </p:spPr>
      </p:pic>
      <p:sp>
        <p:nvSpPr>
          <p:cNvPr id="4" name="Text Box 3">
            <a:extLst>
              <a:ext uri="{FF2B5EF4-FFF2-40B4-BE49-F238E27FC236}">
                <a16:creationId xmlns:a16="http://schemas.microsoft.com/office/drawing/2014/main" id="{D5FE66FE-281E-313D-E86F-D18BB770D907}"/>
              </a:ext>
            </a:extLst>
          </p:cNvPr>
          <p:cNvSpPr txBox="1">
            <a:spLocks noChangeArrowheads="1"/>
          </p:cNvSpPr>
          <p:nvPr/>
        </p:nvSpPr>
        <p:spPr bwMode="auto">
          <a:xfrm>
            <a:off x="2862761" y="527904"/>
            <a:ext cx="7589177" cy="954107"/>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a:cs typeface="Arial"/>
              </a:rPr>
              <a:t>Berufsfeld</a:t>
            </a:r>
            <a:r>
              <a:rPr lang="de-DE" sz="2800" dirty="0">
                <a:latin typeface="Century Gothic"/>
                <a:cs typeface="Arial"/>
              </a:rPr>
              <a:t> Gesundheit/Naturwissenschaften</a:t>
            </a:r>
            <a:endParaRPr lang="de-DE" sz="2800" b="1" dirty="0">
              <a:latin typeface="Century Gothic" panose="020B0502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6ECE8806-B35D-FB02-F686-BF3E97E5D6E3}"/>
              </a:ext>
            </a:extLst>
          </p:cNvPr>
          <p:cNvPicPr>
            <a:picLocks noChangeAspect="1"/>
          </p:cNvPicPr>
          <p:nvPr/>
        </p:nvPicPr>
        <p:blipFill>
          <a:blip r:embed="rId4"/>
          <a:stretch>
            <a:fillRect/>
          </a:stretch>
        </p:blipFill>
        <p:spPr>
          <a:xfrm>
            <a:off x="289931" y="217003"/>
            <a:ext cx="2319209" cy="727145"/>
          </a:xfrm>
          <a:prstGeom prst="rect">
            <a:avLst/>
          </a:prstGeom>
        </p:spPr>
      </p:pic>
    </p:spTree>
    <p:extLst>
      <p:ext uri="{BB962C8B-B14F-4D97-AF65-F5344CB8AC3E}">
        <p14:creationId xmlns:p14="http://schemas.microsoft.com/office/powerpoint/2010/main" val="3656805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Diagramm 34">
            <a:extLst>
              <a:ext uri="{FF2B5EF4-FFF2-40B4-BE49-F238E27FC236}">
                <a16:creationId xmlns:a16="http://schemas.microsoft.com/office/drawing/2014/main" id="{BDB168FF-B407-7945-9963-9226B6ED08C3}"/>
              </a:ext>
            </a:extLst>
          </p:cNvPr>
          <p:cNvGraphicFramePr/>
          <p:nvPr>
            <p:extLst>
              <p:ext uri="{D42A27DB-BD31-4B8C-83A1-F6EECF244321}">
                <p14:modId xmlns:p14="http://schemas.microsoft.com/office/powerpoint/2010/main" val="2816665512"/>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9" name="Gruppierung 1">
            <a:extLst>
              <a:ext uri="{FF2B5EF4-FFF2-40B4-BE49-F238E27FC236}">
                <a16:creationId xmlns:a16="http://schemas.microsoft.com/office/drawing/2014/main" id="{F1079589-AD77-6548-87E0-89A9C24EF022}"/>
              </a:ext>
            </a:extLst>
          </p:cNvPr>
          <p:cNvGrpSpPr/>
          <p:nvPr/>
        </p:nvGrpSpPr>
        <p:grpSpPr>
          <a:xfrm>
            <a:off x="1717934" y="1161279"/>
            <a:ext cx="8605838" cy="5846643"/>
            <a:chOff x="165100" y="1484313"/>
            <a:chExt cx="8605838" cy="5846643"/>
          </a:xfrm>
        </p:grpSpPr>
        <p:sp>
          <p:nvSpPr>
            <p:cNvPr id="20" name="Rectangle 3">
              <a:extLst>
                <a:ext uri="{FF2B5EF4-FFF2-40B4-BE49-F238E27FC236}">
                  <a16:creationId xmlns:a16="http://schemas.microsoft.com/office/drawing/2014/main" id="{DFCAC1F5-CC11-8E46-836E-7FB5BC43A4B4}"/>
                </a:ext>
              </a:extLst>
            </p:cNvPr>
            <p:cNvSpPr>
              <a:spLocks noChangeArrowheads="1"/>
            </p:cNvSpPr>
            <p:nvPr/>
          </p:nvSpPr>
          <p:spPr bwMode="auto">
            <a:xfrm>
              <a:off x="457200" y="1646238"/>
              <a:ext cx="8229600" cy="4525962"/>
            </a:xfrm>
            <a:prstGeom prst="rect">
              <a:avLst/>
            </a:prstGeom>
            <a:noFill/>
            <a:ln w="9525">
              <a:noFill/>
              <a:miter lim="800000"/>
              <a:headEnd/>
              <a:tailEnd/>
            </a:ln>
          </p:spPr>
          <p:txBody>
            <a:bodyPr/>
            <a:lstStyle/>
            <a:p>
              <a:pPr marL="342900" indent="-342900">
                <a:lnSpc>
                  <a:spcPct val="90000"/>
                </a:lnSpc>
                <a:spcBef>
                  <a:spcPct val="20000"/>
                </a:spcBef>
              </a:pPr>
              <a:endParaRPr kumimoji="1" lang="de-DE" sz="2800">
                <a:latin typeface="Century Gothic" panose="020B0502020202020204" pitchFamily="34" charset="0"/>
              </a:endParaRPr>
            </a:p>
          </p:txBody>
        </p:sp>
        <p:sp>
          <p:nvSpPr>
            <p:cNvPr id="21" name="Rectangle 4">
              <a:extLst>
                <a:ext uri="{FF2B5EF4-FFF2-40B4-BE49-F238E27FC236}">
                  <a16:creationId xmlns:a16="http://schemas.microsoft.com/office/drawing/2014/main" id="{776827AB-BC1E-7F49-9739-AD70AFF46102}"/>
                </a:ext>
              </a:extLst>
            </p:cNvPr>
            <p:cNvSpPr>
              <a:spLocks noChangeArrowheads="1"/>
            </p:cNvSpPr>
            <p:nvPr/>
          </p:nvSpPr>
          <p:spPr bwMode="auto">
            <a:xfrm>
              <a:off x="457200" y="1646238"/>
              <a:ext cx="8307388" cy="4114800"/>
            </a:xfrm>
            <a:prstGeom prst="rect">
              <a:avLst/>
            </a:prstGeom>
            <a:noFill/>
            <a:ln w="9525">
              <a:noFill/>
              <a:miter lim="800000"/>
              <a:headEnd/>
              <a:tailEnd/>
            </a:ln>
          </p:spPr>
          <p:txBody>
            <a:bodyPr/>
            <a:lstStyle/>
            <a:p>
              <a:pPr marL="742950" lvl="1" indent="-285750">
                <a:spcBef>
                  <a:spcPct val="20000"/>
                </a:spcBef>
              </a:pPr>
              <a:endParaRPr kumimoji="1" lang="de-DE" sz="2800">
                <a:latin typeface="Century Gothic" panose="020B0502020202020204" pitchFamily="34" charset="0"/>
              </a:endParaRPr>
            </a:p>
          </p:txBody>
        </p:sp>
        <p:sp>
          <p:nvSpPr>
            <p:cNvPr id="22" name="Rectangle 18">
              <a:extLst>
                <a:ext uri="{FF2B5EF4-FFF2-40B4-BE49-F238E27FC236}">
                  <a16:creationId xmlns:a16="http://schemas.microsoft.com/office/drawing/2014/main" id="{07BC3992-2AA0-4346-B14B-9821ACBCB634}"/>
                </a:ext>
              </a:extLst>
            </p:cNvPr>
            <p:cNvSpPr>
              <a:spLocks noChangeArrowheads="1"/>
            </p:cNvSpPr>
            <p:nvPr/>
          </p:nvSpPr>
          <p:spPr bwMode="auto">
            <a:xfrm>
              <a:off x="171450" y="5842000"/>
              <a:ext cx="8599488" cy="576263"/>
            </a:xfrm>
            <a:prstGeom prst="rect">
              <a:avLst/>
            </a:prstGeom>
            <a:solidFill>
              <a:schemeClr val="accent1">
                <a:lumMod val="40000"/>
                <a:lumOff val="60000"/>
                <a:alpha val="47058"/>
              </a:schemeClr>
            </a:solidFill>
            <a:ln w="9525">
              <a:solidFill>
                <a:srgbClr val="3366FF">
                  <a:alpha val="81175"/>
                </a:srgbClr>
              </a:solidFill>
              <a:miter lim="800000"/>
              <a:headEnd/>
              <a:tailEnd/>
            </a:ln>
          </p:spPr>
          <p:txBody>
            <a:bodyPr wrap="none" anchor="ctr"/>
            <a:lstStyle/>
            <a:p>
              <a:endParaRPr lang="de-DE">
                <a:latin typeface="Century Gothic" panose="020B0502020202020204" pitchFamily="34" charset="0"/>
              </a:endParaRPr>
            </a:p>
          </p:txBody>
        </p:sp>
        <p:sp>
          <p:nvSpPr>
            <p:cNvPr id="24" name="Rectangle 20">
              <a:extLst>
                <a:ext uri="{FF2B5EF4-FFF2-40B4-BE49-F238E27FC236}">
                  <a16:creationId xmlns:a16="http://schemas.microsoft.com/office/drawing/2014/main" id="{4CB92399-BEBE-E94B-BE70-595DF428328B}"/>
                </a:ext>
              </a:extLst>
            </p:cNvPr>
            <p:cNvSpPr>
              <a:spLocks noChangeArrowheads="1"/>
            </p:cNvSpPr>
            <p:nvPr/>
          </p:nvSpPr>
          <p:spPr bwMode="auto">
            <a:xfrm>
              <a:off x="171450" y="4195561"/>
              <a:ext cx="8599488" cy="1646439"/>
            </a:xfrm>
            <a:prstGeom prst="rect">
              <a:avLst/>
            </a:prstGeom>
            <a:solidFill>
              <a:schemeClr val="accent1">
                <a:lumMod val="40000"/>
                <a:lumOff val="60000"/>
                <a:alpha val="39999"/>
              </a:schemeClr>
            </a:solidFill>
            <a:ln w="9525">
              <a:solidFill>
                <a:srgbClr val="0000FF">
                  <a:alpha val="59999"/>
                </a:srgbClr>
              </a:solidFill>
              <a:miter lim="800000"/>
              <a:headEnd/>
              <a:tailEnd/>
            </a:ln>
          </p:spPr>
          <p:txBody>
            <a:bodyPr wrap="none" anchor="ctr"/>
            <a:lstStyle/>
            <a:p>
              <a:endParaRPr lang="de-DE">
                <a:latin typeface="Century Gothic" panose="020B0502020202020204" pitchFamily="34" charset="0"/>
              </a:endParaRPr>
            </a:p>
          </p:txBody>
        </p:sp>
        <p:sp>
          <p:nvSpPr>
            <p:cNvPr id="26" name="Rectangle 22">
              <a:extLst>
                <a:ext uri="{FF2B5EF4-FFF2-40B4-BE49-F238E27FC236}">
                  <a16:creationId xmlns:a16="http://schemas.microsoft.com/office/drawing/2014/main" id="{12D58E10-1BCD-2040-BC81-A630886017E6}"/>
                </a:ext>
              </a:extLst>
            </p:cNvPr>
            <p:cNvSpPr>
              <a:spLocks noChangeArrowheads="1"/>
            </p:cNvSpPr>
            <p:nvPr/>
          </p:nvSpPr>
          <p:spPr bwMode="auto">
            <a:xfrm>
              <a:off x="171450" y="3369880"/>
              <a:ext cx="8599488" cy="825681"/>
            </a:xfrm>
            <a:prstGeom prst="rect">
              <a:avLst/>
            </a:prstGeom>
            <a:solidFill>
              <a:schemeClr val="accent1">
                <a:lumMod val="40000"/>
                <a:lumOff val="60000"/>
                <a:alpha val="39999"/>
              </a:schemeClr>
            </a:solidFill>
            <a:ln w="9525">
              <a:solidFill>
                <a:srgbClr val="0000FF">
                  <a:alpha val="59999"/>
                </a:srgbClr>
              </a:solid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27" name="Text Box 23">
              <a:extLst>
                <a:ext uri="{FF2B5EF4-FFF2-40B4-BE49-F238E27FC236}">
                  <a16:creationId xmlns:a16="http://schemas.microsoft.com/office/drawing/2014/main" id="{1693B18A-8B1F-304A-95BE-6248FA2F0DF2}"/>
                </a:ext>
              </a:extLst>
            </p:cNvPr>
            <p:cNvSpPr txBox="1">
              <a:spLocks noChangeArrowheads="1"/>
            </p:cNvSpPr>
            <p:nvPr/>
          </p:nvSpPr>
          <p:spPr bwMode="auto">
            <a:xfrm>
              <a:off x="254000" y="3699193"/>
              <a:ext cx="8432800" cy="3631763"/>
            </a:xfrm>
            <a:prstGeom prst="rect">
              <a:avLst/>
            </a:prstGeom>
            <a:noFill/>
            <a:ln w="9525">
              <a:noFill/>
              <a:miter lim="800000"/>
              <a:headEnd/>
              <a:tailEnd/>
            </a:ln>
          </p:spPr>
          <p:txBody>
            <a:bodyPr>
              <a:spAutoFit/>
            </a:bodyPr>
            <a:lstStyle/>
            <a:p>
              <a:pPr algn="ctr" eaLnBrk="1" hangingPunct="1">
                <a:spcBef>
                  <a:spcPct val="50000"/>
                </a:spcBef>
              </a:pPr>
              <a:r>
                <a:rPr lang="de-CH" sz="2000" b="1" dirty="0">
                  <a:latin typeface="Century Gothic" panose="020B0502020202020204" pitchFamily="34" charset="0"/>
                </a:rPr>
                <a:t>Fachmaturität Kommunikation + Information</a:t>
              </a:r>
            </a:p>
            <a:p>
              <a:pPr algn="ctr">
                <a:spcBef>
                  <a:spcPct val="50000"/>
                </a:spcBef>
              </a:pPr>
              <a:r>
                <a:rPr lang="de-CH" sz="2000" dirty="0">
                  <a:latin typeface="Century Gothic" panose="020B0502020202020204" pitchFamily="34" charset="0"/>
                </a:rPr>
                <a:t>Mind.28 Wochen Arbeitspraxis im Bereich Medien - Journalismus, Kommunikationsbüro, Tourismusbüro, Eventagentur, Bibliothek, Fremdsprache (F, E, I, </a:t>
              </a:r>
              <a:r>
                <a:rPr lang="de-CH" sz="2000" dirty="0" err="1">
                  <a:latin typeface="Century Gothic" panose="020B0502020202020204" pitchFamily="34" charset="0"/>
                </a:rPr>
                <a:t>Spa</a:t>
              </a:r>
              <a:r>
                <a:rPr lang="de-CH" sz="2000" dirty="0">
                  <a:latin typeface="Century Gothic" panose="020B0502020202020204" pitchFamily="34" charset="0"/>
                </a:rPr>
                <a:t>) ...  Fremdsprachenaufenthalt, 2 Sprachzertifikate Niveau B2 </a:t>
              </a:r>
            </a:p>
            <a:p>
              <a:pPr algn="ctr">
                <a:spcBef>
                  <a:spcPct val="50000"/>
                </a:spcBef>
              </a:pPr>
              <a:r>
                <a:rPr lang="de-CH" sz="2000" b="1" dirty="0">
                  <a:latin typeface="Century Gothic" panose="020B0502020202020204" pitchFamily="34" charset="0"/>
                </a:rPr>
                <a:t>Fachmaturitätsarbeit</a:t>
              </a:r>
            </a:p>
            <a:p>
              <a:pPr algn="ctr">
                <a:spcBef>
                  <a:spcPct val="50000"/>
                </a:spcBef>
              </a:pPr>
              <a:r>
                <a:rPr lang="de-CH" sz="2000" dirty="0">
                  <a:latin typeface="Century Gothic" panose="020B0502020202020204" pitchFamily="34" charset="0"/>
                </a:rPr>
                <a:t>FMS-Ausweis im Berufsfeld Kommunikation + Information</a:t>
              </a:r>
            </a:p>
            <a:p>
              <a:pPr algn="ctr">
                <a:spcBef>
                  <a:spcPct val="50000"/>
                </a:spcBef>
              </a:pPr>
              <a:endParaRPr lang="de-CH" sz="2000" dirty="0">
                <a:latin typeface="Century Gothic" panose="020B0502020202020204" pitchFamily="34" charset="0"/>
              </a:endParaRPr>
            </a:p>
            <a:p>
              <a:pPr algn="ctr" eaLnBrk="1" hangingPunct="1">
                <a:spcBef>
                  <a:spcPct val="50000"/>
                </a:spcBef>
              </a:pPr>
              <a:endParaRPr lang="de-CH" sz="2000" dirty="0">
                <a:latin typeface="Century Gothic" panose="020B0502020202020204" pitchFamily="34" charset="0"/>
              </a:endParaRPr>
            </a:p>
          </p:txBody>
        </p:sp>
        <p:sp>
          <p:nvSpPr>
            <p:cNvPr id="28" name="Rectangle 24">
              <a:extLst>
                <a:ext uri="{FF2B5EF4-FFF2-40B4-BE49-F238E27FC236}">
                  <a16:creationId xmlns:a16="http://schemas.microsoft.com/office/drawing/2014/main" id="{82717706-3407-854E-A354-E77A6F5709AE}"/>
                </a:ext>
              </a:extLst>
            </p:cNvPr>
            <p:cNvSpPr>
              <a:spLocks noChangeArrowheads="1"/>
            </p:cNvSpPr>
            <p:nvPr/>
          </p:nvSpPr>
          <p:spPr bwMode="auto">
            <a:xfrm>
              <a:off x="171450" y="1484313"/>
              <a:ext cx="8599488" cy="1600200"/>
            </a:xfrm>
            <a:prstGeom prst="rect">
              <a:avLst/>
            </a:prstGeom>
            <a:solidFill>
              <a:schemeClr val="accent1">
                <a:lumMod val="40000"/>
                <a:lumOff val="60000"/>
                <a:alpha val="39999"/>
              </a:schemeClr>
            </a:solidFill>
            <a:ln w="9525">
              <a:noFill/>
              <a:miter lim="800000"/>
              <a:headEnd/>
              <a:tailEnd/>
            </a:ln>
          </p:spPr>
          <p:txBody>
            <a:bodyPr wrap="none" anchor="ctr"/>
            <a:lstStyle/>
            <a:p>
              <a:pPr algn="ctr" eaLnBrk="1" hangingPunct="1"/>
              <a:endParaRPr lang="de-DE">
                <a:latin typeface="Century Gothic" panose="020B0502020202020204" pitchFamily="34" charset="0"/>
              </a:endParaRPr>
            </a:p>
          </p:txBody>
        </p:sp>
        <p:sp>
          <p:nvSpPr>
            <p:cNvPr id="29" name="Text Box 25">
              <a:extLst>
                <a:ext uri="{FF2B5EF4-FFF2-40B4-BE49-F238E27FC236}">
                  <a16:creationId xmlns:a16="http://schemas.microsoft.com/office/drawing/2014/main" id="{4735AE7A-4E97-414F-AA19-476BBC360D2B}"/>
                </a:ext>
              </a:extLst>
            </p:cNvPr>
            <p:cNvSpPr txBox="1">
              <a:spLocks noChangeArrowheads="1"/>
            </p:cNvSpPr>
            <p:nvPr/>
          </p:nvSpPr>
          <p:spPr bwMode="auto">
            <a:xfrm>
              <a:off x="165100" y="1484313"/>
              <a:ext cx="8599488" cy="1366528"/>
            </a:xfrm>
            <a:prstGeom prst="rect">
              <a:avLst/>
            </a:prstGeom>
            <a:noFill/>
            <a:ln w="9525">
              <a:noFill/>
              <a:miter lim="800000"/>
              <a:headEnd/>
              <a:tailEnd/>
            </a:ln>
          </p:spPr>
          <p:txBody>
            <a:bodyPr>
              <a:spAutoFit/>
            </a:bodyPr>
            <a:lstStyle/>
            <a:p>
              <a:pPr algn="ctr" eaLnBrk="1" hangingPunct="1">
                <a:spcBef>
                  <a:spcPct val="50000"/>
                </a:spcBef>
              </a:pPr>
              <a:r>
                <a:rPr lang="de-CH" sz="2000" b="1" dirty="0">
                  <a:latin typeface="Century Gothic" panose="020B0502020202020204" pitchFamily="34" charset="0"/>
                </a:rPr>
                <a:t>Bachelorstudiengänge Fachhochschule</a:t>
              </a:r>
            </a:p>
            <a:p>
              <a:pPr algn="ctr" eaLnBrk="1" hangingPunct="1">
                <a:lnSpc>
                  <a:spcPct val="80000"/>
                </a:lnSpc>
                <a:spcBef>
                  <a:spcPct val="50000"/>
                </a:spcBef>
              </a:pPr>
              <a:endParaRPr lang="de-CH" sz="1600" dirty="0">
                <a:latin typeface="Century Gothic" panose="020B0502020202020204" pitchFamily="34" charset="0"/>
              </a:endParaRPr>
            </a:p>
            <a:p>
              <a:pPr algn="ctr" eaLnBrk="1" hangingPunct="1">
                <a:lnSpc>
                  <a:spcPct val="80000"/>
                </a:lnSpc>
                <a:spcBef>
                  <a:spcPct val="50000"/>
                </a:spcBef>
              </a:pPr>
              <a:r>
                <a:rPr lang="de-CH" sz="2000" dirty="0">
                  <a:latin typeface="Century Gothic" panose="020B0502020202020204" pitchFamily="34" charset="0"/>
                </a:rPr>
                <a:t>Angewandte Linguistik, Betriebsökonomie, Tourismus, Dokumentation, …</a:t>
              </a:r>
            </a:p>
          </p:txBody>
        </p:sp>
        <p:sp>
          <p:nvSpPr>
            <p:cNvPr id="30" name="AutoShape 26">
              <a:extLst>
                <a:ext uri="{FF2B5EF4-FFF2-40B4-BE49-F238E27FC236}">
                  <a16:creationId xmlns:a16="http://schemas.microsoft.com/office/drawing/2014/main" id="{FB3A0EF3-EB32-0149-8341-577B45824958}"/>
                </a:ext>
              </a:extLst>
            </p:cNvPr>
            <p:cNvSpPr>
              <a:spLocks noChangeArrowheads="1"/>
            </p:cNvSpPr>
            <p:nvPr/>
          </p:nvSpPr>
          <p:spPr bwMode="auto">
            <a:xfrm>
              <a:off x="3328988" y="3086227"/>
              <a:ext cx="2147887" cy="283653"/>
            </a:xfrm>
            <a:prstGeom prst="flowChartExtract">
              <a:avLst/>
            </a:prstGeom>
            <a:solidFill>
              <a:schemeClr val="accent1">
                <a:lumMod val="40000"/>
                <a:lumOff val="60000"/>
                <a:alpha val="39999"/>
              </a:schemeClr>
            </a:solidFill>
            <a:ln w="9525">
              <a:noFill/>
              <a:miter lim="800000"/>
              <a:headEnd/>
              <a:tailEnd/>
            </a:ln>
          </p:spPr>
          <p:txBody>
            <a:bodyPr wrap="none" anchor="ctr"/>
            <a:lstStyle/>
            <a:p>
              <a:endParaRPr lang="de-DE">
                <a:latin typeface="Century Gothic" panose="020B0502020202020204" pitchFamily="34" charset="0"/>
              </a:endParaRPr>
            </a:p>
          </p:txBody>
        </p:sp>
      </p:grpSp>
      <p:pic>
        <p:nvPicPr>
          <p:cNvPr id="3" name="Grafik 2">
            <a:extLst>
              <a:ext uri="{FF2B5EF4-FFF2-40B4-BE49-F238E27FC236}">
                <a16:creationId xmlns:a16="http://schemas.microsoft.com/office/drawing/2014/main" id="{7E6AB17E-0D30-7DF8-08DC-F7F3952EBE04}"/>
              </a:ext>
            </a:extLst>
          </p:cNvPr>
          <p:cNvPicPr>
            <a:picLocks noChangeAspect="1"/>
          </p:cNvPicPr>
          <p:nvPr/>
        </p:nvPicPr>
        <p:blipFill>
          <a:blip r:embed="rId8"/>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1DF3EE95-2294-89D0-72A7-41EF88C09C7E}"/>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Fachmaturität Kommunikation + Information</a:t>
            </a:r>
          </a:p>
        </p:txBody>
      </p:sp>
    </p:spTree>
    <p:extLst>
      <p:ext uri="{BB962C8B-B14F-4D97-AF65-F5344CB8AC3E}">
        <p14:creationId xmlns:p14="http://schemas.microsoft.com/office/powerpoint/2010/main" val="164947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990600" y="2101517"/>
            <a:ext cx="11061700" cy="4597400"/>
          </a:xfrm>
        </p:spPr>
        <p:txBody>
          <a:bodyPr>
            <a:normAutofit/>
          </a:bodyPr>
          <a:lstStyle/>
          <a:p>
            <a:pPr algn="l"/>
            <a:r>
              <a:rPr lang="de-DE" b="1" dirty="0">
                <a:solidFill>
                  <a:schemeClr val="tx1"/>
                </a:solidFill>
                <a:latin typeface="Century Gothic" panose="020B0502020202020204" pitchFamily="34" charset="0"/>
                <a:cs typeface="Arial"/>
              </a:rPr>
              <a:t>Fachmittelschule im Überblick</a:t>
            </a:r>
          </a:p>
          <a:p>
            <a:pPr algn="l"/>
            <a:endParaRPr lang="de-DE" dirty="0">
              <a:latin typeface="Century Gothic" panose="020B0502020202020204" pitchFamily="34" charset="0"/>
              <a:cs typeface="Arial"/>
            </a:endParaRPr>
          </a:p>
          <a:p>
            <a:pPr marL="1257300" lvl="2" indent="-342900" algn="l">
              <a:buFont typeface="Arial" panose="020B0604020202020204" pitchFamily="34" charset="0"/>
              <a:buChar char="•"/>
            </a:pPr>
            <a:r>
              <a:rPr lang="de-DE" sz="2400" dirty="0">
                <a:latin typeface="Century Gothic" panose="020B0502020202020204" pitchFamily="34" charset="0"/>
                <a:cs typeface="Arial"/>
              </a:rPr>
              <a:t>Weiterführende Schule oder Berufslehre?</a:t>
            </a:r>
          </a:p>
          <a:p>
            <a:pPr marL="1257300" lvl="2" indent="-342900" algn="l">
              <a:buFont typeface="Arial" panose="020B0604020202020204" pitchFamily="34" charset="0"/>
              <a:buChar char="•"/>
            </a:pPr>
            <a:r>
              <a:rPr lang="de-DE" sz="2400" dirty="0">
                <a:latin typeface="Century Gothic" panose="020B0502020202020204" pitchFamily="34" charset="0"/>
                <a:cs typeface="Arial"/>
              </a:rPr>
              <a:t>Wohin führt die FMS?</a:t>
            </a:r>
          </a:p>
          <a:p>
            <a:pPr marL="1257300" lvl="2" indent="-358775" algn="l">
              <a:buFont typeface="Arial" panose="020B0604020202020204" pitchFamily="34" charset="0"/>
              <a:buChar char="•"/>
            </a:pPr>
            <a:r>
              <a:rPr lang="de-DE" sz="2400" dirty="0">
                <a:latin typeface="Century Gothic" panose="020B0502020202020204" pitchFamily="34" charset="0"/>
                <a:cs typeface="Arial"/>
              </a:rPr>
              <a:t>Aufbau und Struktur der FMS?</a:t>
            </a:r>
          </a:p>
          <a:p>
            <a:pPr marL="1257300" lvl="2" indent="-342900" algn="l">
              <a:buFont typeface="Arial" panose="020B0604020202020204" pitchFamily="34" charset="0"/>
              <a:buChar char="•"/>
            </a:pPr>
            <a:r>
              <a:rPr lang="de-DE" sz="2400" dirty="0">
                <a:latin typeface="Century Gothic" panose="020B0502020202020204" pitchFamily="34" charset="0"/>
                <a:cs typeface="Arial"/>
              </a:rPr>
              <a:t>Welche Berufsfelder gibt es?</a:t>
            </a:r>
          </a:p>
          <a:p>
            <a:pPr marL="1257300" lvl="2" indent="-342900" algn="l">
              <a:buFont typeface="Arial" panose="020B0604020202020204" pitchFamily="34" charset="0"/>
              <a:buChar char="•"/>
            </a:pPr>
            <a:r>
              <a:rPr lang="de-DE" sz="2400" dirty="0">
                <a:latin typeface="Century Gothic" panose="020B0502020202020204" pitchFamily="34" charset="0"/>
                <a:cs typeface="Arial"/>
              </a:rPr>
              <a:t>Fachmaturität und Fachhochschulen?</a:t>
            </a:r>
          </a:p>
          <a:p>
            <a:pPr marL="1257300" lvl="2" indent="-342900" algn="l">
              <a:buFont typeface="Arial" panose="020B0604020202020204" pitchFamily="34" charset="0"/>
              <a:buChar char="•"/>
            </a:pPr>
            <a:r>
              <a:rPr lang="de-DE" sz="2400" dirty="0">
                <a:latin typeface="Century Gothic" panose="020B0502020202020204" pitchFamily="34" charset="0"/>
                <a:cs typeface="Arial"/>
              </a:rPr>
              <a:t>Wodurch unterscheidet sich die FMS vom Gymnasium?</a:t>
            </a:r>
          </a:p>
          <a:p>
            <a:pPr marL="1257300" lvl="2" indent="-342900" algn="l">
              <a:buFont typeface="Arial" panose="020B0604020202020204" pitchFamily="34" charset="0"/>
              <a:buChar char="•"/>
            </a:pPr>
            <a:r>
              <a:rPr lang="de-DE" sz="2400" dirty="0">
                <a:latin typeface="Century Gothic" panose="020B0502020202020204" pitchFamily="34" charset="0"/>
                <a:cs typeface="Arial"/>
              </a:rPr>
              <a:t>HMS</a:t>
            </a:r>
          </a:p>
          <a:p>
            <a:pPr marL="1257300" lvl="2" indent="-342900" algn="l">
              <a:buFont typeface="Arial" panose="020B0604020202020204" pitchFamily="34" charset="0"/>
              <a:buChar char="•"/>
            </a:pPr>
            <a:r>
              <a:rPr lang="de-DE" sz="2400" dirty="0">
                <a:latin typeface="Century Gothic" panose="020B0502020202020204" pitchFamily="34" charset="0"/>
                <a:cs typeface="Arial"/>
              </a:rPr>
              <a:t>Wie und wann komme ich an die FMS? / Weitere Informationen</a:t>
            </a:r>
          </a:p>
        </p:txBody>
      </p:sp>
      <p:sp>
        <p:nvSpPr>
          <p:cNvPr id="5" name="Textfeld 4"/>
          <p:cNvSpPr txBox="1"/>
          <p:nvPr/>
        </p:nvSpPr>
        <p:spPr>
          <a:xfrm>
            <a:off x="990600" y="1261222"/>
            <a:ext cx="2880747" cy="523220"/>
          </a:xfrm>
          <a:prstGeom prst="rect">
            <a:avLst/>
          </a:prstGeom>
          <a:noFill/>
        </p:spPr>
        <p:txBody>
          <a:bodyPr wrap="square" rtlCol="0">
            <a:spAutoFit/>
          </a:bodyPr>
          <a:lstStyle/>
          <a:p>
            <a:r>
              <a:rPr lang="de-DE" sz="2800" b="1" dirty="0">
                <a:latin typeface="Century Gothic" panose="020B0502020202020204" pitchFamily="34" charset="0"/>
                <a:ea typeface="Tahoma" panose="020B0604030504040204" pitchFamily="34" charset="0"/>
                <a:cs typeface="Arial" panose="020B0604020202020204" pitchFamily="34" charset="0"/>
              </a:rPr>
              <a:t>Ablauf: Teil 1</a:t>
            </a:r>
          </a:p>
        </p:txBody>
      </p:sp>
      <p:pic>
        <p:nvPicPr>
          <p:cNvPr id="4" name="Grafik 3">
            <a:extLst>
              <a:ext uri="{FF2B5EF4-FFF2-40B4-BE49-F238E27FC236}">
                <a16:creationId xmlns:a16="http://schemas.microsoft.com/office/drawing/2014/main" id="{11DF6C50-399B-CF28-F3D0-7DE3412DA7B5}"/>
              </a:ext>
            </a:extLst>
          </p:cNvPr>
          <p:cNvPicPr>
            <a:picLocks noChangeAspect="1"/>
          </p:cNvPicPr>
          <p:nvPr/>
        </p:nvPicPr>
        <p:blipFill>
          <a:blip r:embed="rId3"/>
          <a:stretch>
            <a:fillRect/>
          </a:stretch>
        </p:blipFill>
        <p:spPr>
          <a:xfrm>
            <a:off x="289931" y="217003"/>
            <a:ext cx="2319209" cy="727145"/>
          </a:xfrm>
          <a:prstGeom prst="rect">
            <a:avLst/>
          </a:prstGeom>
        </p:spPr>
      </p:pic>
    </p:spTree>
    <p:extLst>
      <p:ext uri="{BB962C8B-B14F-4D97-AF65-F5344CB8AC3E}">
        <p14:creationId xmlns:p14="http://schemas.microsoft.com/office/powerpoint/2010/main" val="4001568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43364" y="1705120"/>
            <a:ext cx="8229600" cy="3768580"/>
          </a:xfrm>
        </p:spPr>
        <p:txBody>
          <a:bodyPr>
            <a:noAutofit/>
          </a:bodyPr>
          <a:lstStyle/>
          <a:p>
            <a:pPr algn="l"/>
            <a:r>
              <a:rPr lang="de-DE" dirty="0">
                <a:latin typeface="Century Gothic"/>
                <a:cs typeface="Arial"/>
              </a:rPr>
              <a:t>Schülerinnen</a:t>
            </a:r>
            <a:br>
              <a:rPr lang="de-DE" dirty="0">
                <a:latin typeface="Century Gothic" panose="020B0502020202020204" pitchFamily="34" charset="0"/>
                <a:cs typeface="Arial" panose="020B0604020202020204" pitchFamily="34" charset="0"/>
              </a:rPr>
            </a:br>
            <a:r>
              <a:rPr lang="de-DE" dirty="0">
                <a:latin typeface="Century Gothic"/>
                <a:cs typeface="Arial"/>
              </a:rPr>
              <a:t>Lea Dehner			(2fb)</a:t>
            </a:r>
            <a:br>
              <a:rPr lang="de-DE" dirty="0">
                <a:latin typeface="Century Gothic" panose="020B0502020202020204" pitchFamily="34" charset="0"/>
                <a:cs typeface="Arial" panose="020B0604020202020204" pitchFamily="34" charset="0"/>
              </a:rPr>
            </a:br>
            <a:r>
              <a:rPr lang="de-DE" dirty="0">
                <a:latin typeface="Century Gothic"/>
                <a:cs typeface="Arial"/>
              </a:rPr>
              <a:t>Alina Bachmann		(2fb)</a:t>
            </a:r>
            <a:br>
              <a:rPr lang="de-DE" dirty="0">
                <a:latin typeface="Century Gothic" panose="020B0502020202020204" pitchFamily="34" charset="0"/>
                <a:cs typeface="Arial" panose="020B0604020202020204" pitchFamily="34" charset="0"/>
              </a:rPr>
            </a:br>
            <a:br>
              <a:rPr lang="de-DE" dirty="0">
                <a:latin typeface="Century Gothic" panose="020B0502020202020204" pitchFamily="34" charset="0"/>
                <a:cs typeface="Arial" panose="020B0604020202020204" pitchFamily="34" charset="0"/>
              </a:rPr>
            </a:br>
            <a:r>
              <a:rPr lang="de-DE" b="1" dirty="0">
                <a:latin typeface="Century Gothic"/>
                <a:cs typeface="Arial"/>
              </a:rPr>
              <a:t>Berufsfeld</a:t>
            </a:r>
            <a:br>
              <a:rPr lang="de-DE" dirty="0">
                <a:highlight>
                  <a:srgbClr val="FFFF00"/>
                </a:highlight>
                <a:latin typeface="Century Gothic" panose="020B0502020202020204" pitchFamily="34" charset="0"/>
                <a:cs typeface="Arial" panose="020B0604020202020204" pitchFamily="34" charset="0"/>
              </a:rPr>
            </a:br>
            <a:r>
              <a:rPr lang="de-DE" dirty="0">
                <a:latin typeface="Century Gothic"/>
                <a:cs typeface="Arial"/>
              </a:rPr>
              <a:t>Kommunikation &amp; Information</a:t>
            </a:r>
          </a:p>
        </p:txBody>
      </p:sp>
      <p:pic>
        <p:nvPicPr>
          <p:cNvPr id="4" name="Grafik 3">
            <a:extLst>
              <a:ext uri="{FF2B5EF4-FFF2-40B4-BE49-F238E27FC236}">
                <a16:creationId xmlns:a16="http://schemas.microsoft.com/office/drawing/2014/main" id="{16E4077D-87FC-8157-6546-E387D7CF0BDB}"/>
              </a:ext>
            </a:extLst>
          </p:cNvPr>
          <p:cNvPicPr>
            <a:picLocks noChangeAspect="1"/>
          </p:cNvPicPr>
          <p:nvPr/>
        </p:nvPicPr>
        <p:blipFill>
          <a:blip r:embed="rId2"/>
          <a:stretch>
            <a:fillRect/>
          </a:stretch>
        </p:blipFill>
        <p:spPr>
          <a:xfrm>
            <a:off x="289931" y="217003"/>
            <a:ext cx="2319209" cy="727145"/>
          </a:xfrm>
          <a:prstGeom prst="rect">
            <a:avLst/>
          </a:prstGeom>
        </p:spPr>
      </p:pic>
    </p:spTree>
    <p:extLst>
      <p:ext uri="{BB962C8B-B14F-4D97-AF65-F5344CB8AC3E}">
        <p14:creationId xmlns:p14="http://schemas.microsoft.com/office/powerpoint/2010/main" val="1787830147"/>
      </p:ext>
    </p:extLst>
  </p:cSld>
  <p:clrMapOvr>
    <a:masterClrMapping/>
  </p:clrMapOvr>
  <p:transition>
    <p:push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 12">
            <a:extLst>
              <a:ext uri="{FF2B5EF4-FFF2-40B4-BE49-F238E27FC236}">
                <a16:creationId xmlns:a16="http://schemas.microsoft.com/office/drawing/2014/main" id="{624C1F2C-CAB6-4244-AADC-A2357539A33E}"/>
              </a:ext>
            </a:extLst>
          </p:cNvPr>
          <p:cNvGraphicFramePr/>
          <p:nvPr>
            <p:extLst>
              <p:ext uri="{D42A27DB-BD31-4B8C-83A1-F6EECF244321}">
                <p14:modId xmlns:p14="http://schemas.microsoft.com/office/powerpoint/2010/main" val="1960506528"/>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el 1">
            <a:extLst>
              <a:ext uri="{FF2B5EF4-FFF2-40B4-BE49-F238E27FC236}">
                <a16:creationId xmlns:a16="http://schemas.microsoft.com/office/drawing/2014/main" id="{C674AB22-2E5D-1841-972C-C3F3CDB6F12F}"/>
              </a:ext>
            </a:extLst>
          </p:cNvPr>
          <p:cNvSpPr txBox="1">
            <a:spLocks/>
          </p:cNvSpPr>
          <p:nvPr/>
        </p:nvSpPr>
        <p:spPr>
          <a:xfrm>
            <a:off x="1622114" y="1110157"/>
            <a:ext cx="8811109" cy="4960443"/>
          </a:xfrm>
          <a:prstGeom prst="rect">
            <a:avLst/>
          </a:prstGeom>
        </p:spPr>
        <p:txBody>
          <a:bodyPr anchor="t">
            <a:normAutofit fontScale="67500" lnSpcReduction="20000"/>
          </a:bodyPr>
          <a:lstStyle>
            <a:lvl1pPr algn="ctr" rtl="0" eaLnBrk="1" fontAlgn="base" hangingPunct="1">
              <a:spcBef>
                <a:spcPct val="0"/>
              </a:spcBef>
              <a:spcAft>
                <a:spcPct val="0"/>
              </a:spcAft>
              <a:defRPr sz="4400">
                <a:solidFill>
                  <a:schemeClr val="tx2"/>
                </a:solidFill>
                <a:latin typeface="+mj-lt"/>
                <a:ea typeface="ＭＳ Ｐゴシック" pitchFamily="33" charset="-128"/>
                <a:cs typeface="ＭＳ Ｐゴシック" pitchFamily="33" charset="-128"/>
              </a:defRPr>
            </a:lvl1pPr>
            <a:lvl2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2pPr>
            <a:lvl3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3pPr>
            <a:lvl4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4pPr>
            <a:lvl5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5pPr>
            <a:lvl6pPr marL="457200" algn="ctr" rtl="0" eaLnBrk="1" fontAlgn="base" hangingPunct="1">
              <a:spcBef>
                <a:spcPct val="0"/>
              </a:spcBef>
              <a:spcAft>
                <a:spcPct val="0"/>
              </a:spcAft>
              <a:defRPr sz="4400">
                <a:solidFill>
                  <a:schemeClr val="tx2"/>
                </a:solidFill>
                <a:latin typeface="Times" pitchFamily="-112" charset="0"/>
              </a:defRPr>
            </a:lvl6pPr>
            <a:lvl7pPr marL="914400" algn="ctr" rtl="0" eaLnBrk="1" fontAlgn="base" hangingPunct="1">
              <a:spcBef>
                <a:spcPct val="0"/>
              </a:spcBef>
              <a:spcAft>
                <a:spcPct val="0"/>
              </a:spcAft>
              <a:defRPr sz="4400">
                <a:solidFill>
                  <a:schemeClr val="tx2"/>
                </a:solidFill>
                <a:latin typeface="Times" pitchFamily="-112" charset="0"/>
              </a:defRPr>
            </a:lvl7pPr>
            <a:lvl8pPr marL="1371600" algn="ctr" rtl="0" eaLnBrk="1" fontAlgn="base" hangingPunct="1">
              <a:spcBef>
                <a:spcPct val="0"/>
              </a:spcBef>
              <a:spcAft>
                <a:spcPct val="0"/>
              </a:spcAft>
              <a:defRPr sz="4400">
                <a:solidFill>
                  <a:schemeClr val="tx2"/>
                </a:solidFill>
                <a:latin typeface="Times" pitchFamily="-112" charset="0"/>
              </a:defRPr>
            </a:lvl8pPr>
            <a:lvl9pPr marL="1828800" algn="ctr" rtl="0" eaLnBrk="1" fontAlgn="base" hangingPunct="1">
              <a:spcBef>
                <a:spcPct val="0"/>
              </a:spcBef>
              <a:spcAft>
                <a:spcPct val="0"/>
              </a:spcAft>
              <a:defRPr sz="4400">
                <a:solidFill>
                  <a:schemeClr val="tx2"/>
                </a:solidFill>
                <a:latin typeface="Times" pitchFamily="-112" charset="0"/>
              </a:defRPr>
            </a:lvl9pPr>
          </a:lstStyle>
          <a:p>
            <a:pPr algn="l"/>
            <a:br>
              <a:rPr lang="de-DE" sz="2400" b="1" kern="0" dirty="0">
                <a:solidFill>
                  <a:srgbClr val="000000"/>
                </a:solidFill>
                <a:latin typeface="Century Gothic" panose="020B0502020202020204" pitchFamily="34" charset="0"/>
                <a:cs typeface="Arial"/>
              </a:rPr>
            </a:br>
            <a:r>
              <a:rPr lang="de-DE" sz="3100" b="1" kern="0" dirty="0">
                <a:solidFill>
                  <a:srgbClr val="000000"/>
                </a:solidFill>
                <a:latin typeface="Century Gothic" panose="020B0502020202020204" pitchFamily="34" charset="0"/>
                <a:cs typeface="Arial"/>
              </a:rPr>
              <a:t>Die Fachmittelschule...</a:t>
            </a:r>
            <a:br>
              <a:rPr lang="de-DE" sz="3100" b="1" kern="0" dirty="0">
                <a:solidFill>
                  <a:srgbClr val="000000"/>
                </a:solidFill>
                <a:latin typeface="Century Gothic" panose="020B0502020202020204" pitchFamily="34" charset="0"/>
                <a:cs typeface="Arial"/>
              </a:rPr>
            </a:br>
            <a:br>
              <a:rPr lang="de-DE" sz="3100" b="1" kern="0" dirty="0">
                <a:solidFill>
                  <a:srgbClr val="000000"/>
                </a:solidFill>
                <a:latin typeface="Century Gothic" panose="020B0502020202020204" pitchFamily="34" charset="0"/>
                <a:cs typeface="Arial"/>
              </a:rPr>
            </a:br>
            <a:r>
              <a:rPr lang="de-DE" sz="3100" kern="0" dirty="0">
                <a:solidFill>
                  <a:srgbClr val="000000"/>
                </a:solidFill>
                <a:latin typeface="Century Gothic" panose="020B0502020202020204" pitchFamily="34" charset="0"/>
                <a:cs typeface="Arial"/>
              </a:rPr>
              <a:t>bereitet in erster Linie auf </a:t>
            </a:r>
            <a:r>
              <a:rPr lang="de-DE" sz="3100" b="1" kern="0" dirty="0">
                <a:solidFill>
                  <a:srgbClr val="000000"/>
                </a:solidFill>
                <a:latin typeface="Century Gothic" panose="020B0502020202020204" pitchFamily="34" charset="0"/>
                <a:cs typeface="Arial"/>
              </a:rPr>
              <a:t>Fachhochschulen (FH), pädagogische Hochschulen (PH) </a:t>
            </a:r>
            <a:r>
              <a:rPr lang="de-DE" sz="3100" kern="0" dirty="0">
                <a:solidFill>
                  <a:srgbClr val="000000"/>
                </a:solidFill>
                <a:latin typeface="Century Gothic" panose="020B0502020202020204" pitchFamily="34" charset="0"/>
                <a:cs typeface="Arial"/>
              </a:rPr>
              <a:t>und </a:t>
            </a:r>
            <a:r>
              <a:rPr lang="de-DE" sz="3100" b="1" kern="0" dirty="0">
                <a:solidFill>
                  <a:srgbClr val="000000"/>
                </a:solidFill>
                <a:latin typeface="Century Gothic" panose="020B0502020202020204" pitchFamily="34" charset="0"/>
                <a:cs typeface="Arial"/>
              </a:rPr>
              <a:t>höhere Fachschulen (HF) </a:t>
            </a:r>
            <a:r>
              <a:rPr lang="de-DE" sz="3100" kern="0" dirty="0">
                <a:solidFill>
                  <a:srgbClr val="000000"/>
                </a:solidFill>
                <a:latin typeface="Century Gothic" panose="020B0502020202020204" pitchFamily="34" charset="0"/>
                <a:cs typeface="Arial"/>
              </a:rPr>
              <a:t>vor</a:t>
            </a:r>
            <a:br>
              <a:rPr lang="de-DE" sz="3100" kern="0" dirty="0">
                <a:solidFill>
                  <a:srgbClr val="000000"/>
                </a:solidFill>
                <a:latin typeface="Century Gothic" panose="020B0502020202020204" pitchFamily="34" charset="0"/>
                <a:cs typeface="Arial"/>
              </a:rPr>
            </a:br>
            <a:br>
              <a:rPr lang="de-DE" sz="3100" kern="0" dirty="0">
                <a:solidFill>
                  <a:srgbClr val="000000"/>
                </a:solidFill>
                <a:latin typeface="Century Gothic" panose="020B0502020202020204" pitchFamily="34" charset="0"/>
                <a:cs typeface="Arial"/>
              </a:rPr>
            </a:br>
            <a:r>
              <a:rPr lang="de-DE" sz="3100" kern="0" dirty="0">
                <a:solidFill>
                  <a:srgbClr val="000000"/>
                </a:solidFill>
                <a:latin typeface="Century Gothic" panose="020B0502020202020204" pitchFamily="34" charset="0"/>
                <a:cs typeface="Arial"/>
              </a:rPr>
              <a:t>bietet ab der 2. Klasse neben Allgemeinbildung auch </a:t>
            </a:r>
            <a:r>
              <a:rPr lang="de-DE" sz="3100" b="1" kern="0" dirty="0">
                <a:solidFill>
                  <a:srgbClr val="000000"/>
                </a:solidFill>
                <a:latin typeface="Century Gothic" panose="020B0502020202020204" pitchFamily="34" charset="0"/>
                <a:cs typeface="Arial"/>
              </a:rPr>
              <a:t>berufsfeldbezogenen Unterricht </a:t>
            </a:r>
            <a:r>
              <a:rPr lang="de-DE" sz="3100" kern="0" dirty="0">
                <a:solidFill>
                  <a:srgbClr val="000000"/>
                </a:solidFill>
                <a:latin typeface="Century Gothic" panose="020B0502020202020204" pitchFamily="34" charset="0"/>
                <a:cs typeface="Arial"/>
              </a:rPr>
              <a:t>an</a:t>
            </a:r>
            <a:br>
              <a:rPr lang="de-DE" sz="3100" kern="0" dirty="0">
                <a:solidFill>
                  <a:srgbClr val="000000"/>
                </a:solidFill>
                <a:latin typeface="Century Gothic" panose="020B0502020202020204" pitchFamily="34" charset="0"/>
                <a:cs typeface="Arial"/>
              </a:rPr>
            </a:br>
            <a:br>
              <a:rPr lang="de-DE" sz="3100" kern="0" dirty="0">
                <a:solidFill>
                  <a:srgbClr val="000000"/>
                </a:solidFill>
                <a:latin typeface="Century Gothic" panose="020B0502020202020204" pitchFamily="34" charset="0"/>
                <a:cs typeface="Arial"/>
              </a:rPr>
            </a:br>
            <a:r>
              <a:rPr lang="de-DE" sz="3100" kern="0" dirty="0">
                <a:solidFill>
                  <a:srgbClr val="000000"/>
                </a:solidFill>
                <a:latin typeface="Century Gothic" panose="020B0502020202020204" pitchFamily="34" charset="0"/>
                <a:cs typeface="Arial"/>
              </a:rPr>
              <a:t>bietet die Möglichkeit, während </a:t>
            </a:r>
            <a:r>
              <a:rPr lang="de-DE" sz="3100" b="1" kern="0" dirty="0">
                <a:solidFill>
                  <a:srgbClr val="000000"/>
                </a:solidFill>
                <a:latin typeface="Century Gothic" panose="020B0502020202020204" pitchFamily="34" charset="0"/>
                <a:cs typeface="Arial"/>
              </a:rPr>
              <a:t>Praktika im 2. und 4. Jahr </a:t>
            </a:r>
            <a:r>
              <a:rPr lang="de-DE" sz="3100" kern="0" dirty="0">
                <a:solidFill>
                  <a:srgbClr val="000000"/>
                </a:solidFill>
                <a:latin typeface="Century Gothic" panose="020B0502020202020204" pitchFamily="34" charset="0"/>
                <a:cs typeface="Arial"/>
              </a:rPr>
              <a:t>Erfahrungen in der Berufswelt zu sammeln </a:t>
            </a:r>
            <a:br>
              <a:rPr lang="de-DE" sz="3100" kern="0" dirty="0">
                <a:solidFill>
                  <a:srgbClr val="000000"/>
                </a:solidFill>
                <a:latin typeface="Century Gothic" panose="020B0502020202020204" pitchFamily="34" charset="0"/>
                <a:cs typeface="Arial"/>
              </a:rPr>
            </a:br>
            <a:br>
              <a:rPr lang="de-DE" sz="3100" kern="0" dirty="0">
                <a:solidFill>
                  <a:srgbClr val="000000"/>
                </a:solidFill>
                <a:latin typeface="Century Gothic" panose="020B0502020202020204" pitchFamily="34" charset="0"/>
                <a:cs typeface="Arial"/>
              </a:rPr>
            </a:br>
            <a:r>
              <a:rPr lang="de-DE" sz="3100" kern="0" dirty="0">
                <a:solidFill>
                  <a:srgbClr val="000000"/>
                </a:solidFill>
                <a:latin typeface="Century Gothic" panose="020B0502020202020204" pitchFamily="34" charset="0"/>
                <a:cs typeface="Arial"/>
              </a:rPr>
              <a:t>hat spezielle </a:t>
            </a:r>
            <a:r>
              <a:rPr lang="de-DE" sz="3100" b="1" kern="0" dirty="0">
                <a:solidFill>
                  <a:srgbClr val="000000"/>
                </a:solidFill>
                <a:latin typeface="Century Gothic" panose="020B0502020202020204" pitchFamily="34" charset="0"/>
                <a:cs typeface="Arial"/>
              </a:rPr>
              <a:t>Unterrichtsgefässe für Gruppenarbeiten und Projektarbeiten</a:t>
            </a:r>
            <a:br>
              <a:rPr lang="de-DE" sz="3100" kern="0" dirty="0">
                <a:solidFill>
                  <a:srgbClr val="000000"/>
                </a:solidFill>
                <a:latin typeface="Century Gothic" panose="020B0502020202020204" pitchFamily="34" charset="0"/>
                <a:cs typeface="Arial"/>
              </a:rPr>
            </a:br>
            <a:br>
              <a:rPr lang="de-DE" sz="3100" kern="0" dirty="0">
                <a:solidFill>
                  <a:srgbClr val="000000"/>
                </a:solidFill>
                <a:latin typeface="Century Gothic" panose="020B0502020202020204" pitchFamily="34" charset="0"/>
                <a:cs typeface="Arial"/>
              </a:rPr>
            </a:br>
            <a:r>
              <a:rPr lang="de-DE" sz="3100" kern="0" dirty="0">
                <a:solidFill>
                  <a:srgbClr val="000000"/>
                </a:solidFill>
                <a:latin typeface="Century Gothic" panose="020B0502020202020204" pitchFamily="34" charset="0"/>
                <a:cs typeface="Arial"/>
              </a:rPr>
              <a:t>bietet </a:t>
            </a:r>
            <a:r>
              <a:rPr lang="de-DE" sz="3100" b="1" kern="0" dirty="0">
                <a:solidFill>
                  <a:srgbClr val="000000"/>
                </a:solidFill>
                <a:latin typeface="Century Gothic" panose="020B0502020202020204" pitchFamily="34" charset="0"/>
                <a:cs typeface="Arial"/>
              </a:rPr>
              <a:t>zwei schweizweit anerkannte Abschlüsse </a:t>
            </a:r>
            <a:r>
              <a:rPr lang="de-DE" sz="3100" kern="0" dirty="0">
                <a:solidFill>
                  <a:srgbClr val="000000"/>
                </a:solidFill>
                <a:latin typeface="Century Gothic" panose="020B0502020202020204" pitchFamily="34" charset="0"/>
                <a:cs typeface="Arial"/>
              </a:rPr>
              <a:t>(FMS-Ausweis nach 3 Jahren, und optional eine Fachmaturität nach 4 Jahren)</a:t>
            </a:r>
            <a:br>
              <a:rPr lang="de-DE" sz="3100" kern="0" dirty="0">
                <a:solidFill>
                  <a:srgbClr val="000000"/>
                </a:solidFill>
                <a:latin typeface="Century Gothic" panose="020B0502020202020204" pitchFamily="34" charset="0"/>
                <a:cs typeface="Arial"/>
              </a:rPr>
            </a:br>
            <a:br>
              <a:rPr lang="de-DE" sz="3100" kern="0" dirty="0">
                <a:solidFill>
                  <a:srgbClr val="000000"/>
                </a:solidFill>
                <a:latin typeface="Century Gothic" panose="020B0502020202020204" pitchFamily="34" charset="0"/>
                <a:cs typeface="Arial"/>
              </a:rPr>
            </a:br>
            <a:r>
              <a:rPr lang="de-DE" sz="3100" kern="0" dirty="0">
                <a:solidFill>
                  <a:srgbClr val="000000"/>
                </a:solidFill>
                <a:latin typeface="Century Gothic" panose="020B0502020202020204" pitchFamily="34" charset="0"/>
                <a:cs typeface="Arial"/>
              </a:rPr>
              <a:t>kann </a:t>
            </a:r>
            <a:r>
              <a:rPr lang="de-DE" sz="3100" kern="0" dirty="0">
                <a:solidFill>
                  <a:srgbClr val="FF0000"/>
                </a:solidFill>
                <a:latin typeface="Century Gothic" panose="020B0502020202020204" pitchFamily="34" charset="0"/>
                <a:cs typeface="Arial"/>
              </a:rPr>
              <a:t>erst nach der 3. Sekundarklasse </a:t>
            </a:r>
            <a:r>
              <a:rPr lang="de-DE" sz="3100" kern="0" dirty="0">
                <a:solidFill>
                  <a:srgbClr val="000000"/>
                </a:solidFill>
                <a:latin typeface="Century Gothic" panose="020B0502020202020204" pitchFamily="34" charset="0"/>
                <a:cs typeface="Arial"/>
              </a:rPr>
              <a:t>besucht werden</a:t>
            </a:r>
            <a:endParaRPr lang="de-CH" sz="2400" kern="0" dirty="0">
              <a:latin typeface="Century Gothic" panose="020B0502020202020204" pitchFamily="34" charset="0"/>
            </a:endParaRPr>
          </a:p>
        </p:txBody>
      </p:sp>
      <p:pic>
        <p:nvPicPr>
          <p:cNvPr id="3" name="Grafik 2">
            <a:extLst>
              <a:ext uri="{FF2B5EF4-FFF2-40B4-BE49-F238E27FC236}">
                <a16:creationId xmlns:a16="http://schemas.microsoft.com/office/drawing/2014/main" id="{63692850-E1B2-EC98-8774-4E56565983E6}"/>
              </a:ext>
            </a:extLst>
          </p:cNvPr>
          <p:cNvPicPr>
            <a:picLocks noChangeAspect="1"/>
          </p:cNvPicPr>
          <p:nvPr/>
        </p:nvPicPr>
        <p:blipFill>
          <a:blip r:embed="rId8"/>
          <a:stretch>
            <a:fillRect/>
          </a:stretch>
        </p:blipFill>
        <p:spPr>
          <a:xfrm>
            <a:off x="289931" y="217003"/>
            <a:ext cx="2319209" cy="727145"/>
          </a:xfrm>
          <a:prstGeom prst="rect">
            <a:avLst/>
          </a:prstGeom>
        </p:spPr>
      </p:pic>
      <p:sp>
        <p:nvSpPr>
          <p:cNvPr id="7" name="Text Box 3">
            <a:extLst>
              <a:ext uri="{FF2B5EF4-FFF2-40B4-BE49-F238E27FC236}">
                <a16:creationId xmlns:a16="http://schemas.microsoft.com/office/drawing/2014/main" id="{D0118455-9B6E-358B-9B25-54247F035992}"/>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Unterschiede zum Gymnasium</a:t>
            </a:r>
          </a:p>
        </p:txBody>
      </p:sp>
    </p:spTree>
    <p:extLst>
      <p:ext uri="{BB962C8B-B14F-4D97-AF65-F5344CB8AC3E}">
        <p14:creationId xmlns:p14="http://schemas.microsoft.com/office/powerpoint/2010/main" val="35772446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 12">
            <a:extLst>
              <a:ext uri="{FF2B5EF4-FFF2-40B4-BE49-F238E27FC236}">
                <a16:creationId xmlns:a16="http://schemas.microsoft.com/office/drawing/2014/main" id="{F22015D7-8CCF-B94F-AF41-76692B4ACA3F}"/>
              </a:ext>
            </a:extLst>
          </p:cNvPr>
          <p:cNvGraphicFramePr/>
          <p:nvPr>
            <p:extLst>
              <p:ext uri="{D42A27DB-BD31-4B8C-83A1-F6EECF244321}">
                <p14:modId xmlns:p14="http://schemas.microsoft.com/office/powerpoint/2010/main" val="2331076656"/>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el 1">
            <a:extLst>
              <a:ext uri="{FF2B5EF4-FFF2-40B4-BE49-F238E27FC236}">
                <a16:creationId xmlns:a16="http://schemas.microsoft.com/office/drawing/2014/main" id="{69227CCF-9EC3-3645-B2E6-7915C423FF4D}"/>
              </a:ext>
            </a:extLst>
          </p:cNvPr>
          <p:cNvSpPr txBox="1">
            <a:spLocks/>
          </p:cNvSpPr>
          <p:nvPr/>
        </p:nvSpPr>
        <p:spPr>
          <a:xfrm>
            <a:off x="1644767" y="1301703"/>
            <a:ext cx="9530868" cy="5299066"/>
          </a:xfrm>
          <a:prstGeom prst="rect">
            <a:avLst/>
          </a:prstGeom>
        </p:spPr>
        <p:txBody>
          <a:bodyPr anchor="t">
            <a:normAutofit fontScale="90000" lnSpcReduction="10000"/>
          </a:bodyPr>
          <a:lstStyle>
            <a:lvl1pPr algn="ctr" rtl="0" eaLnBrk="1" fontAlgn="base" hangingPunct="1">
              <a:spcBef>
                <a:spcPct val="0"/>
              </a:spcBef>
              <a:spcAft>
                <a:spcPct val="0"/>
              </a:spcAft>
              <a:defRPr sz="4400">
                <a:solidFill>
                  <a:schemeClr val="tx2"/>
                </a:solidFill>
                <a:latin typeface="+mj-lt"/>
                <a:ea typeface="ＭＳ Ｐゴシック" pitchFamily="33" charset="-128"/>
                <a:cs typeface="ＭＳ Ｐゴシック" pitchFamily="33" charset="-128"/>
              </a:defRPr>
            </a:lvl1pPr>
            <a:lvl2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2pPr>
            <a:lvl3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3pPr>
            <a:lvl4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4pPr>
            <a:lvl5pPr algn="ctr" rtl="0" eaLnBrk="1" fontAlgn="base" hangingPunct="1">
              <a:spcBef>
                <a:spcPct val="0"/>
              </a:spcBef>
              <a:spcAft>
                <a:spcPct val="0"/>
              </a:spcAft>
              <a:defRPr sz="4400">
                <a:solidFill>
                  <a:schemeClr val="tx2"/>
                </a:solidFill>
                <a:latin typeface="Times" pitchFamily="-112" charset="0"/>
                <a:ea typeface="ＭＳ Ｐゴシック" pitchFamily="33" charset="-128"/>
                <a:cs typeface="ＭＳ Ｐゴシック" pitchFamily="33" charset="-128"/>
              </a:defRPr>
            </a:lvl5pPr>
            <a:lvl6pPr marL="457200" algn="ctr" rtl="0" eaLnBrk="1" fontAlgn="base" hangingPunct="1">
              <a:spcBef>
                <a:spcPct val="0"/>
              </a:spcBef>
              <a:spcAft>
                <a:spcPct val="0"/>
              </a:spcAft>
              <a:defRPr sz="4400">
                <a:solidFill>
                  <a:schemeClr val="tx2"/>
                </a:solidFill>
                <a:latin typeface="Times" pitchFamily="-112" charset="0"/>
              </a:defRPr>
            </a:lvl6pPr>
            <a:lvl7pPr marL="914400" algn="ctr" rtl="0" eaLnBrk="1" fontAlgn="base" hangingPunct="1">
              <a:spcBef>
                <a:spcPct val="0"/>
              </a:spcBef>
              <a:spcAft>
                <a:spcPct val="0"/>
              </a:spcAft>
              <a:defRPr sz="4400">
                <a:solidFill>
                  <a:schemeClr val="tx2"/>
                </a:solidFill>
                <a:latin typeface="Times" pitchFamily="-112" charset="0"/>
              </a:defRPr>
            </a:lvl7pPr>
            <a:lvl8pPr marL="1371600" algn="ctr" rtl="0" eaLnBrk="1" fontAlgn="base" hangingPunct="1">
              <a:spcBef>
                <a:spcPct val="0"/>
              </a:spcBef>
              <a:spcAft>
                <a:spcPct val="0"/>
              </a:spcAft>
              <a:defRPr sz="4400">
                <a:solidFill>
                  <a:schemeClr val="tx2"/>
                </a:solidFill>
                <a:latin typeface="Times" pitchFamily="-112" charset="0"/>
              </a:defRPr>
            </a:lvl8pPr>
            <a:lvl9pPr marL="1828800" algn="ctr" rtl="0" eaLnBrk="1" fontAlgn="base" hangingPunct="1">
              <a:spcBef>
                <a:spcPct val="0"/>
              </a:spcBef>
              <a:spcAft>
                <a:spcPct val="0"/>
              </a:spcAft>
              <a:defRPr sz="4400">
                <a:solidFill>
                  <a:schemeClr val="tx2"/>
                </a:solidFill>
                <a:latin typeface="Times" pitchFamily="-112" charset="0"/>
              </a:defRPr>
            </a:lvl9pPr>
          </a:lstStyle>
          <a:p>
            <a:pPr algn="l"/>
            <a:r>
              <a:rPr lang="de-DE" sz="2400" b="1" kern="0" dirty="0">
                <a:solidFill>
                  <a:srgbClr val="000000"/>
                </a:solidFill>
                <a:latin typeface="Century Gothic" panose="020B0502020202020204" pitchFamily="34" charset="0"/>
                <a:cs typeface="Arial"/>
              </a:rPr>
              <a:t>Allgemeinbildende Vollzeitschule</a:t>
            </a:r>
            <a:br>
              <a:rPr lang="de-DE" sz="2400" b="1" kern="0" dirty="0">
                <a:solidFill>
                  <a:srgbClr val="000000"/>
                </a:solidFill>
                <a:latin typeface="Century Gothic" panose="020B0502020202020204" pitchFamily="34" charset="0"/>
                <a:cs typeface="Arial"/>
              </a:rPr>
            </a:br>
            <a:br>
              <a:rPr lang="de-DE" sz="2400" b="1" kern="0" dirty="0">
                <a:solidFill>
                  <a:srgbClr val="000000"/>
                </a:solidFill>
                <a:latin typeface="Century Gothic" panose="020B0502020202020204" pitchFamily="34" charset="0"/>
                <a:cs typeface="Arial"/>
              </a:rPr>
            </a:br>
            <a:r>
              <a:rPr lang="de-DE" sz="2400" kern="0" dirty="0">
                <a:solidFill>
                  <a:srgbClr val="000000"/>
                </a:solidFill>
                <a:latin typeface="Century Gothic" panose="020B0502020202020204" pitchFamily="34" charset="0"/>
                <a:cs typeface="Arial"/>
              </a:rPr>
              <a:t>Zugang via </a:t>
            </a:r>
            <a:r>
              <a:rPr lang="de-DE" sz="2300" kern="0" dirty="0">
                <a:solidFill>
                  <a:srgbClr val="000000"/>
                </a:solidFill>
                <a:latin typeface="Century Gothic" panose="020B0502020202020204" pitchFamily="34" charset="0"/>
                <a:cs typeface="Arial"/>
              </a:rPr>
              <a:t>eine</a:t>
            </a:r>
            <a:r>
              <a:rPr lang="de-DE" sz="2400" kern="0" dirty="0">
                <a:solidFill>
                  <a:srgbClr val="000000"/>
                </a:solidFill>
                <a:latin typeface="Century Gothic" panose="020B0502020202020204" pitchFamily="34" charset="0"/>
                <a:cs typeface="Arial"/>
              </a:rPr>
              <a:t> </a:t>
            </a:r>
            <a:r>
              <a:rPr lang="de-DE" sz="2400" b="1" kern="0" dirty="0">
                <a:solidFill>
                  <a:srgbClr val="000000"/>
                </a:solidFill>
                <a:latin typeface="Century Gothic" panose="020B0502020202020204" pitchFamily="34" charset="0"/>
                <a:cs typeface="Arial"/>
              </a:rPr>
              <a:t>Aufnahmeprüfung</a:t>
            </a:r>
            <a:br>
              <a:rPr lang="de-DE" sz="2400" b="1" kern="0" dirty="0">
                <a:solidFill>
                  <a:srgbClr val="000000"/>
                </a:solidFill>
                <a:latin typeface="Century Gothic" panose="020B0502020202020204" pitchFamily="34" charset="0"/>
                <a:cs typeface="Arial"/>
              </a:rPr>
            </a:br>
            <a:br>
              <a:rPr lang="de-DE" sz="2400" b="1" kern="0" dirty="0">
                <a:solidFill>
                  <a:srgbClr val="000000"/>
                </a:solidFill>
                <a:latin typeface="Century Gothic" panose="020B0502020202020204" pitchFamily="34" charset="0"/>
                <a:cs typeface="Arial"/>
              </a:rPr>
            </a:br>
            <a:r>
              <a:rPr lang="de-DE" sz="2400" kern="0" dirty="0">
                <a:solidFill>
                  <a:srgbClr val="000000"/>
                </a:solidFill>
                <a:latin typeface="Century Gothic" panose="020B0502020202020204" pitchFamily="34" charset="0"/>
                <a:cs typeface="Arial"/>
              </a:rPr>
              <a:t>gleiches </a:t>
            </a:r>
            <a:r>
              <a:rPr lang="de-DE" sz="2400" b="1" kern="0" dirty="0">
                <a:solidFill>
                  <a:srgbClr val="000000"/>
                </a:solidFill>
                <a:latin typeface="Century Gothic" panose="020B0502020202020204" pitchFamily="34" charset="0"/>
                <a:cs typeface="Arial"/>
              </a:rPr>
              <a:t>Sport- und Kulturförderprogramm </a:t>
            </a:r>
            <a:r>
              <a:rPr lang="de-DE" sz="2400" kern="0" dirty="0">
                <a:solidFill>
                  <a:srgbClr val="000000"/>
                </a:solidFill>
                <a:latin typeface="Century Gothic" panose="020B0502020202020204" pitchFamily="34" charset="0"/>
                <a:cs typeface="Arial"/>
              </a:rPr>
              <a:t>für besonders Begabte</a:t>
            </a:r>
            <a:br>
              <a:rPr lang="de-DE" sz="2400" kern="0" dirty="0">
                <a:solidFill>
                  <a:srgbClr val="000000"/>
                </a:solidFill>
                <a:latin typeface="Century Gothic" panose="020B0502020202020204" pitchFamily="34" charset="0"/>
                <a:cs typeface="Arial"/>
              </a:rPr>
            </a:br>
            <a:br>
              <a:rPr lang="de-DE" sz="2400" kern="0" dirty="0">
                <a:solidFill>
                  <a:srgbClr val="000000"/>
                </a:solidFill>
                <a:latin typeface="Century Gothic" panose="020B0502020202020204" pitchFamily="34" charset="0"/>
                <a:cs typeface="Arial"/>
              </a:rPr>
            </a:br>
            <a:r>
              <a:rPr lang="de-DE" sz="2400" kern="0" dirty="0">
                <a:solidFill>
                  <a:srgbClr val="000000"/>
                </a:solidFill>
                <a:latin typeface="Century Gothic" panose="020B0502020202020204" pitchFamily="34" charset="0"/>
                <a:cs typeface="Arial"/>
              </a:rPr>
              <a:t>teilweise gleiches </a:t>
            </a:r>
            <a:r>
              <a:rPr lang="de-DE" sz="2400" b="1" kern="0" dirty="0">
                <a:solidFill>
                  <a:srgbClr val="000000"/>
                </a:solidFill>
                <a:latin typeface="Century Gothic" panose="020B0502020202020204" pitchFamily="34" charset="0"/>
                <a:cs typeface="Arial"/>
              </a:rPr>
              <a:t>Freifachangebot </a:t>
            </a:r>
            <a:r>
              <a:rPr lang="de-DE" sz="2400" kern="0" dirty="0">
                <a:solidFill>
                  <a:srgbClr val="000000"/>
                </a:solidFill>
                <a:latin typeface="Century Gothic" panose="020B0502020202020204" pitchFamily="34" charset="0"/>
                <a:cs typeface="Arial"/>
              </a:rPr>
              <a:t>(z.B. Theater, Sportkurse, Sprachzertifikatskurse, Chor, …)</a:t>
            </a:r>
            <a:br>
              <a:rPr lang="de-DE" sz="2400" kern="0" dirty="0">
                <a:solidFill>
                  <a:srgbClr val="000000"/>
                </a:solidFill>
                <a:latin typeface="Century Gothic" panose="020B0502020202020204" pitchFamily="34" charset="0"/>
                <a:cs typeface="Arial"/>
              </a:rPr>
            </a:br>
            <a:br>
              <a:rPr lang="de-DE" sz="2400" kern="0" dirty="0">
                <a:solidFill>
                  <a:srgbClr val="000000"/>
                </a:solidFill>
                <a:latin typeface="Century Gothic" panose="020B0502020202020204" pitchFamily="34" charset="0"/>
                <a:cs typeface="Arial"/>
              </a:rPr>
            </a:br>
            <a:r>
              <a:rPr lang="de-DE" sz="2400" b="1" kern="0" dirty="0">
                <a:solidFill>
                  <a:srgbClr val="000000"/>
                </a:solidFill>
                <a:latin typeface="Century Gothic" panose="020B0502020202020204" pitchFamily="34" charset="0"/>
                <a:cs typeface="Arial"/>
              </a:rPr>
              <a:t>3 Wochen Fremdsprachenaufenthalt </a:t>
            </a:r>
            <a:r>
              <a:rPr lang="de-DE" sz="2400" kern="0" dirty="0">
                <a:solidFill>
                  <a:srgbClr val="000000"/>
                </a:solidFill>
                <a:latin typeface="Century Gothic" panose="020B0502020202020204" pitchFamily="34" charset="0"/>
                <a:cs typeface="Arial"/>
              </a:rPr>
              <a:t>während der 2. Klasse (neu)</a:t>
            </a:r>
            <a:br>
              <a:rPr lang="de-DE" sz="2400" kern="0" dirty="0">
                <a:solidFill>
                  <a:srgbClr val="000000"/>
                </a:solidFill>
                <a:latin typeface="Century Gothic" panose="020B0502020202020204" pitchFamily="34" charset="0"/>
                <a:cs typeface="Arial"/>
              </a:rPr>
            </a:br>
            <a:br>
              <a:rPr lang="de-DE" sz="2400" kern="0" dirty="0">
                <a:solidFill>
                  <a:srgbClr val="000000"/>
                </a:solidFill>
                <a:latin typeface="Century Gothic" panose="020B0502020202020204" pitchFamily="34" charset="0"/>
                <a:cs typeface="Arial"/>
              </a:rPr>
            </a:br>
            <a:r>
              <a:rPr lang="de-DE" sz="2400" kern="0" dirty="0">
                <a:solidFill>
                  <a:srgbClr val="000000"/>
                </a:solidFill>
                <a:latin typeface="Century Gothic" panose="020B0502020202020204" pitchFamily="34" charset="0"/>
                <a:cs typeface="Arial"/>
              </a:rPr>
              <a:t>Möglichkeit für </a:t>
            </a:r>
            <a:r>
              <a:rPr lang="de-DE" sz="2400" b="1" kern="0" dirty="0">
                <a:solidFill>
                  <a:srgbClr val="000000"/>
                </a:solidFill>
                <a:latin typeface="Century Gothic" panose="020B0502020202020204" pitchFamily="34" charset="0"/>
                <a:cs typeface="Arial"/>
              </a:rPr>
              <a:t>2-sprachige Abschlüsse </a:t>
            </a:r>
            <a:r>
              <a:rPr lang="de-DE" sz="2400" kern="0" dirty="0">
                <a:solidFill>
                  <a:srgbClr val="000000"/>
                </a:solidFill>
                <a:latin typeface="Century Gothic" panose="020B0502020202020204" pitchFamily="34" charset="0"/>
                <a:cs typeface="Arial"/>
              </a:rPr>
              <a:t>Deutsch-Französisch (neu)</a:t>
            </a:r>
            <a:br>
              <a:rPr lang="de-DE" sz="2400" kern="0" dirty="0">
                <a:solidFill>
                  <a:srgbClr val="000000"/>
                </a:solidFill>
                <a:latin typeface="Century Gothic" panose="020B0502020202020204" pitchFamily="34" charset="0"/>
                <a:cs typeface="Arial"/>
              </a:rPr>
            </a:br>
            <a:br>
              <a:rPr lang="de-DE" sz="2400" kern="0" dirty="0">
                <a:solidFill>
                  <a:srgbClr val="000000"/>
                </a:solidFill>
                <a:latin typeface="Century Gothic" panose="020B0502020202020204" pitchFamily="34" charset="0"/>
                <a:cs typeface="Arial"/>
              </a:rPr>
            </a:br>
            <a:r>
              <a:rPr lang="de-DE" sz="2400" b="1" kern="0" dirty="0">
                <a:solidFill>
                  <a:srgbClr val="000000"/>
                </a:solidFill>
                <a:latin typeface="Century Gothic" panose="020B0502020202020204" pitchFamily="34" charset="0"/>
                <a:cs typeface="Arial"/>
              </a:rPr>
              <a:t>gleiche Lehrpersonen, gleiche Räumlichkeiten, gleicher Terminplan in den ersten drei Jahren </a:t>
            </a:r>
            <a:br>
              <a:rPr lang="de-DE" sz="2400" kern="0" dirty="0">
                <a:solidFill>
                  <a:srgbClr val="000000"/>
                </a:solidFill>
                <a:latin typeface="Century Gothic" panose="020B0502020202020204" pitchFamily="34" charset="0"/>
                <a:cs typeface="Arial"/>
              </a:rPr>
            </a:br>
            <a:br>
              <a:rPr lang="de-DE" sz="2400" kern="0" dirty="0">
                <a:solidFill>
                  <a:srgbClr val="000000"/>
                </a:solidFill>
                <a:latin typeface="Century Gothic" panose="020B0502020202020204" pitchFamily="34" charset="0"/>
                <a:cs typeface="Arial"/>
              </a:rPr>
            </a:br>
            <a:endParaRPr lang="de-CH" sz="2400" kern="0" dirty="0">
              <a:latin typeface="Century Gothic" panose="020B0502020202020204" pitchFamily="34" charset="0"/>
            </a:endParaRPr>
          </a:p>
        </p:txBody>
      </p:sp>
      <p:pic>
        <p:nvPicPr>
          <p:cNvPr id="3" name="Grafik 2">
            <a:extLst>
              <a:ext uri="{FF2B5EF4-FFF2-40B4-BE49-F238E27FC236}">
                <a16:creationId xmlns:a16="http://schemas.microsoft.com/office/drawing/2014/main" id="{CAE39058-7FDA-7557-3E6E-8EC3C2A9050D}"/>
              </a:ext>
            </a:extLst>
          </p:cNvPr>
          <p:cNvPicPr>
            <a:picLocks noChangeAspect="1"/>
          </p:cNvPicPr>
          <p:nvPr/>
        </p:nvPicPr>
        <p:blipFill>
          <a:blip r:embed="rId8"/>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6213C504-83CE-53C5-1CD9-63BD53E02FD6}"/>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Gemeinsamkeiten mit dem Gymnasium</a:t>
            </a:r>
          </a:p>
        </p:txBody>
      </p:sp>
    </p:spTree>
    <p:extLst>
      <p:ext uri="{BB962C8B-B14F-4D97-AF65-F5344CB8AC3E}">
        <p14:creationId xmlns:p14="http://schemas.microsoft.com/office/powerpoint/2010/main" val="745328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CF38BA9-7902-A64E-90D2-B31781CA11BE}"/>
              </a:ext>
            </a:extLst>
          </p:cNvPr>
          <p:cNvSpPr txBox="1"/>
          <p:nvPr/>
        </p:nvSpPr>
        <p:spPr>
          <a:xfrm>
            <a:off x="1072357" y="1246591"/>
            <a:ext cx="8293100" cy="430887"/>
          </a:xfrm>
          <a:prstGeom prst="rect">
            <a:avLst/>
          </a:prstGeom>
          <a:noFill/>
        </p:spPr>
        <p:txBody>
          <a:bodyPr wrap="square" rtlCol="0">
            <a:spAutoFit/>
          </a:bodyPr>
          <a:lstStyle/>
          <a:p>
            <a:r>
              <a:rPr lang="de-DE" sz="2200" b="1" dirty="0">
                <a:latin typeface="Century Gothic" panose="020B0502020202020204" pitchFamily="34" charset="0"/>
                <a:cs typeface="Arial" panose="020B0604020202020204" pitchFamily="34" charset="0"/>
              </a:rPr>
              <a:t>Unterricht an der FMS / am Gymnasium kennenlernen</a:t>
            </a:r>
          </a:p>
        </p:txBody>
      </p:sp>
      <p:graphicFrame>
        <p:nvGraphicFramePr>
          <p:cNvPr id="27" name="Diagramm 26">
            <a:extLst>
              <a:ext uri="{FF2B5EF4-FFF2-40B4-BE49-F238E27FC236}">
                <a16:creationId xmlns:a16="http://schemas.microsoft.com/office/drawing/2014/main" id="{B42188B5-3A82-6143-8BB0-649E1125723E}"/>
              </a:ext>
            </a:extLst>
          </p:cNvPr>
          <p:cNvGraphicFramePr/>
          <p:nvPr>
            <p:extLst>
              <p:ext uri="{D42A27DB-BD31-4B8C-83A1-F6EECF244321}">
                <p14:modId xmlns:p14="http://schemas.microsoft.com/office/powerpoint/2010/main" val="4275280488"/>
              </p:ext>
            </p:extLst>
          </p:nvPr>
        </p:nvGraphicFramePr>
        <p:xfrm>
          <a:off x="1529557" y="5579652"/>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feld 4">
            <a:extLst>
              <a:ext uri="{FF2B5EF4-FFF2-40B4-BE49-F238E27FC236}">
                <a16:creationId xmlns:a16="http://schemas.microsoft.com/office/drawing/2014/main" id="{218D447C-28C8-AAAC-B639-441606E16193}"/>
              </a:ext>
            </a:extLst>
          </p:cNvPr>
          <p:cNvSpPr txBox="1"/>
          <p:nvPr/>
        </p:nvSpPr>
        <p:spPr>
          <a:xfrm>
            <a:off x="1150620" y="2005257"/>
            <a:ext cx="10594340" cy="1631216"/>
          </a:xfrm>
          <a:prstGeom prst="rect">
            <a:avLst/>
          </a:prstGeom>
          <a:noFill/>
        </p:spPr>
        <p:txBody>
          <a:bodyPr wrap="square">
            <a:spAutoFit/>
          </a:bodyPr>
          <a:lstStyle/>
          <a:p>
            <a:pPr>
              <a:tabLst>
                <a:tab pos="3060700" algn="l"/>
                <a:tab pos="6570980" algn="r"/>
              </a:tabLst>
            </a:pPr>
            <a:r>
              <a:rPr lang="de-DE" sz="2000" dirty="0">
                <a:effectLst/>
                <a:latin typeface="Century Gothic" panose="020B0502020202020204" pitchFamily="34" charset="0"/>
                <a:ea typeface="Times" panose="02020603050405020304" pitchFamily="18" charset="0"/>
                <a:cs typeface="Times New Roman" panose="02020603050405020304" pitchFamily="18" charset="0"/>
              </a:rPr>
              <a:t>Erfahrungsnachmittage jeweils mittwochs ab 12.50 Uhr </a:t>
            </a:r>
          </a:p>
          <a:p>
            <a:pPr>
              <a:tabLst>
                <a:tab pos="3060700" algn="l"/>
                <a:tab pos="6570980" algn="r"/>
              </a:tabLst>
            </a:pPr>
            <a:endParaRPr lang="de-CH" sz="2000" dirty="0">
              <a:effectLst/>
              <a:latin typeface="Century Gothic" panose="020B0502020202020204" pitchFamily="34" charset="0"/>
              <a:ea typeface="Times" panose="02020603050405020304" pitchFamily="18" charset="0"/>
              <a:cs typeface="Times New Roman" panose="02020603050405020304" pitchFamily="18" charset="0"/>
            </a:endParaRPr>
          </a:p>
          <a:p>
            <a:pPr>
              <a:tabLst>
                <a:tab pos="3060700" algn="l"/>
                <a:tab pos="6570980" algn="r"/>
              </a:tabLst>
            </a:pPr>
            <a:r>
              <a:rPr lang="de-DE" sz="2000" dirty="0">
                <a:effectLst/>
                <a:latin typeface="Century Gothic" panose="020B0502020202020204" pitchFamily="34" charset="0"/>
                <a:ea typeface="Times" panose="02020603050405020304" pitchFamily="18" charset="0"/>
                <a:cs typeface="Times New Roman" panose="02020603050405020304" pitchFamily="18" charset="0"/>
              </a:rPr>
              <a:t>Anmeldung</a:t>
            </a:r>
            <a:r>
              <a:rPr lang="de-DE" sz="2000" dirty="0">
                <a:latin typeface="Century Gothic" panose="020B0502020202020204" pitchFamily="34" charset="0"/>
                <a:ea typeface="Times" panose="02020603050405020304" pitchFamily="18" charset="0"/>
                <a:cs typeface="Times New Roman" panose="02020603050405020304" pitchFamily="18" charset="0"/>
              </a:rPr>
              <a:t> über Homepage:</a:t>
            </a:r>
            <a:r>
              <a:rPr lang="de-DE" sz="2000" dirty="0">
                <a:effectLst/>
                <a:latin typeface="Century Gothic" panose="020B0502020202020204" pitchFamily="34" charset="0"/>
                <a:ea typeface="Times" panose="02020603050405020304" pitchFamily="18" charset="0"/>
                <a:cs typeface="Times New Roman" panose="02020603050405020304" pitchFamily="18" charset="0"/>
              </a:rPr>
              <a:t>   </a:t>
            </a:r>
            <a:r>
              <a:rPr lang="de-DE" sz="2000" dirty="0">
                <a:latin typeface="Century Gothic" panose="020B0502020202020204" pitchFamily="34" charset="0"/>
                <a:ea typeface="Times" panose="02020603050405020304" pitchFamily="18" charset="0"/>
                <a:cs typeface="Times New Roman" panose="02020603050405020304" pitchFamily="18" charset="0"/>
              </a:rPr>
              <a:t>	</a:t>
            </a:r>
            <a:r>
              <a:rPr lang="de-DE" sz="2000" dirty="0">
                <a:effectLst/>
                <a:latin typeface="Century Gothic" panose="020B0502020202020204" pitchFamily="34" charset="0"/>
                <a:ea typeface="Times" panose="02020603050405020304" pitchFamily="18" charset="0"/>
                <a:cs typeface="Times New Roman" panose="02020603050405020304" pitchFamily="18" charset="0"/>
              </a:rPr>
              <a:t>ab Montag, 13. Oktober 202</a:t>
            </a:r>
            <a:r>
              <a:rPr lang="de-DE" sz="2000" dirty="0">
                <a:latin typeface="Century Gothic" panose="020B0502020202020204" pitchFamily="34" charset="0"/>
                <a:ea typeface="Times" panose="02020603050405020304" pitchFamily="18" charset="0"/>
                <a:cs typeface="Times New Roman" panose="02020603050405020304" pitchFamily="18" charset="0"/>
              </a:rPr>
              <a:t>5</a:t>
            </a:r>
          </a:p>
          <a:p>
            <a:pPr>
              <a:tabLst>
                <a:tab pos="3060700" algn="l"/>
                <a:tab pos="6570980" algn="r"/>
              </a:tabLst>
            </a:pPr>
            <a:r>
              <a:rPr lang="de-DE" sz="2000" dirty="0">
                <a:latin typeface="Century Gothic" panose="020B0502020202020204" pitchFamily="34" charset="0"/>
                <a:ea typeface="Times" panose="02020603050405020304" pitchFamily="18" charset="0"/>
                <a:cs typeface="Times New Roman" panose="02020603050405020304" pitchFamily="18" charset="0"/>
              </a:rPr>
              <a:t>		           </a:t>
            </a:r>
            <a:r>
              <a:rPr lang="de-DE" sz="2000" dirty="0">
                <a:effectLst/>
                <a:latin typeface="Century Gothic" panose="020B0502020202020204" pitchFamily="34" charset="0"/>
                <a:ea typeface="Times" panose="02020603050405020304" pitchFamily="18" charset="0"/>
                <a:cs typeface="Times New Roman" panose="02020603050405020304" pitchFamily="18" charset="0"/>
              </a:rPr>
              <a:t>(bis jeweils mittwochs vor der Veranstaltung)</a:t>
            </a:r>
            <a:endParaRPr lang="de-CH" sz="2000" dirty="0">
              <a:effectLst/>
              <a:latin typeface="Century Gothic" panose="020B0502020202020204" pitchFamily="34" charset="0"/>
              <a:ea typeface="Times" panose="02020603050405020304" pitchFamily="18" charset="0"/>
              <a:cs typeface="Times New Roman" panose="02020603050405020304" pitchFamily="18" charset="0"/>
            </a:endParaRPr>
          </a:p>
          <a:p>
            <a:pPr>
              <a:tabLst>
                <a:tab pos="2340610" algn="l"/>
                <a:tab pos="6570980" algn="r"/>
              </a:tabLst>
            </a:pPr>
            <a:r>
              <a:rPr lang="de-DE" sz="2000" b="1" dirty="0">
                <a:effectLst/>
                <a:latin typeface="Century Gothic" panose="020B0502020202020204" pitchFamily="34" charset="0"/>
                <a:ea typeface="Times" panose="02020603050405020304" pitchFamily="18" charset="0"/>
                <a:cs typeface="Times New Roman" panose="02020603050405020304" pitchFamily="18" charset="0"/>
              </a:rPr>
              <a:t>		</a:t>
            </a:r>
            <a:endParaRPr lang="de-CH" sz="2000" dirty="0">
              <a:effectLst/>
              <a:latin typeface="Century Gothic" panose="020B0502020202020204" pitchFamily="34" charset="0"/>
              <a:ea typeface="Times" panose="02020603050405020304" pitchFamily="18" charset="0"/>
              <a:cs typeface="Times New Roman" panose="02020603050405020304" pitchFamily="18" charset="0"/>
            </a:endParaRPr>
          </a:p>
        </p:txBody>
      </p:sp>
      <p:graphicFrame>
        <p:nvGraphicFramePr>
          <p:cNvPr id="10" name="Tabelle 9">
            <a:extLst>
              <a:ext uri="{FF2B5EF4-FFF2-40B4-BE49-F238E27FC236}">
                <a16:creationId xmlns:a16="http://schemas.microsoft.com/office/drawing/2014/main" id="{A9DBC3B8-5E35-EF2C-45E4-ABE63ADF40A3}"/>
              </a:ext>
            </a:extLst>
          </p:cNvPr>
          <p:cNvGraphicFramePr>
            <a:graphicFrameLocks noGrp="1"/>
          </p:cNvGraphicFramePr>
          <p:nvPr>
            <p:extLst>
              <p:ext uri="{D42A27DB-BD31-4B8C-83A1-F6EECF244321}">
                <p14:modId xmlns:p14="http://schemas.microsoft.com/office/powerpoint/2010/main" val="3098717289"/>
              </p:ext>
            </p:extLst>
          </p:nvPr>
        </p:nvGraphicFramePr>
        <p:xfrm>
          <a:off x="1449535" y="3965442"/>
          <a:ext cx="9461499" cy="1188720"/>
        </p:xfrm>
        <a:graphic>
          <a:graphicData uri="http://schemas.openxmlformats.org/drawingml/2006/table">
            <a:tbl>
              <a:tblPr firstRow="1" bandRow="1">
                <a:tableStyleId>{2D5ABB26-0587-4C30-8999-92F81FD0307C}</a:tableStyleId>
              </a:tblPr>
              <a:tblGrid>
                <a:gridCol w="3153833">
                  <a:extLst>
                    <a:ext uri="{9D8B030D-6E8A-4147-A177-3AD203B41FA5}">
                      <a16:colId xmlns:a16="http://schemas.microsoft.com/office/drawing/2014/main" val="3783972434"/>
                    </a:ext>
                  </a:extLst>
                </a:gridCol>
                <a:gridCol w="2777067">
                  <a:extLst>
                    <a:ext uri="{9D8B030D-6E8A-4147-A177-3AD203B41FA5}">
                      <a16:colId xmlns:a16="http://schemas.microsoft.com/office/drawing/2014/main" val="667100781"/>
                    </a:ext>
                  </a:extLst>
                </a:gridCol>
                <a:gridCol w="3530599">
                  <a:extLst>
                    <a:ext uri="{9D8B030D-6E8A-4147-A177-3AD203B41FA5}">
                      <a16:colId xmlns:a16="http://schemas.microsoft.com/office/drawing/2014/main" val="1850834156"/>
                    </a:ext>
                  </a:extLst>
                </a:gridCol>
              </a:tblGrid>
              <a:tr h="370840">
                <a:tc>
                  <a:txBody>
                    <a:bodyPr/>
                    <a:lstStyle/>
                    <a:p>
                      <a:r>
                        <a:rPr lang="de-DE" sz="2000" b="1" dirty="0">
                          <a:effectLst/>
                          <a:latin typeface="Century Gothic" panose="020B0502020202020204" pitchFamily="34" charset="0"/>
                        </a:rPr>
                        <a:t>Fachmittelschule</a:t>
                      </a:r>
                      <a:endParaRPr lang="de-CH" sz="2000" dirty="0">
                        <a:latin typeface="Century Gothic" panose="020B0502020202020204" pitchFamily="34" charset="0"/>
                      </a:endParaRPr>
                    </a:p>
                  </a:txBody>
                  <a:tcPr>
                    <a:lnB w="12700" cap="flat" cmpd="sng" algn="ctr">
                      <a:solidFill>
                        <a:schemeClr val="tx1"/>
                      </a:solidFill>
                      <a:prstDash val="solid"/>
                      <a:round/>
                      <a:headEnd type="none" w="med" len="med"/>
                      <a:tailEnd type="none" w="med" len="med"/>
                    </a:lnB>
                  </a:tcPr>
                </a:tc>
                <a:tc>
                  <a:txBody>
                    <a:bodyPr/>
                    <a:lstStyle/>
                    <a:p>
                      <a:r>
                        <a:rPr lang="de-DE" sz="2000" b="1" dirty="0">
                          <a:effectLst/>
                          <a:latin typeface="Century Gothic" panose="020B0502020202020204" pitchFamily="34" charset="0"/>
                        </a:rPr>
                        <a:t>Gymnasium</a:t>
                      </a:r>
                      <a:endParaRPr lang="de-CH" sz="2000" dirty="0">
                        <a:latin typeface="Century Gothic" panose="020B0502020202020204" pitchFamily="34" charset="0"/>
                      </a:endParaRPr>
                    </a:p>
                  </a:txBody>
                  <a:tcPr>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1" dirty="0">
                          <a:effectLst/>
                          <a:latin typeface="Century Gothic" panose="020B0502020202020204" pitchFamily="34" charset="0"/>
                        </a:rPr>
                        <a:t>FMS/Gymnasium</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8323105"/>
                  </a:ext>
                </a:extLst>
              </a:tr>
              <a:tr h="370840">
                <a:tc>
                  <a:txBody>
                    <a:bodyPr/>
                    <a:lstStyle/>
                    <a:p>
                      <a:r>
                        <a:rPr lang="de-DE" sz="2000" dirty="0">
                          <a:effectLst/>
                          <a:latin typeface="Century Gothic" panose="020B0502020202020204" pitchFamily="34" charset="0"/>
                        </a:rPr>
                        <a:t>29. Oktober 2025	</a:t>
                      </a:r>
                      <a:endParaRPr lang="de-CH" sz="2000" dirty="0">
                        <a:latin typeface="Century Gothic" panose="020B0502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2000" dirty="0">
                          <a:effectLst/>
                          <a:latin typeface="Century Gothic" panose="020B0502020202020204" pitchFamily="34" charset="0"/>
                        </a:rPr>
                        <a:t>12. November 2025</a:t>
                      </a:r>
                      <a:endParaRPr lang="de-CH" sz="2000" dirty="0">
                        <a:latin typeface="Century Gothic" panose="020B0502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2000" dirty="0">
                          <a:effectLst/>
                          <a:latin typeface="Century Gothic" panose="020B0502020202020204" pitchFamily="34" charset="0"/>
                        </a:rPr>
                        <a:t>5. November 2025</a:t>
                      </a:r>
                      <a:endParaRPr lang="de-CH" sz="2000" dirty="0">
                        <a:latin typeface="Century Gothic" panose="020B0502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0114206"/>
                  </a:ext>
                </a:extLst>
              </a:tr>
              <a:tr h="370840">
                <a:tc>
                  <a:txBody>
                    <a:bodyPr/>
                    <a:lstStyle/>
                    <a:p>
                      <a:endParaRPr lang="de-CH" sz="2000">
                        <a:latin typeface="Century Gothic" panose="020B0502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2000" dirty="0">
                          <a:effectLst/>
                          <a:latin typeface="Century Gothic" panose="020B0502020202020204" pitchFamily="34" charset="0"/>
                        </a:rPr>
                        <a:t>19. November 2025</a:t>
                      </a:r>
                      <a:endParaRPr lang="de-CH" sz="2000" dirty="0">
                        <a:latin typeface="Century Gothic" panose="020B0502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CH" sz="2000" dirty="0">
                        <a:latin typeface="Century Gothic" panose="020B0502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5993789"/>
                  </a:ext>
                </a:extLst>
              </a:tr>
            </a:tbl>
          </a:graphicData>
        </a:graphic>
      </p:graphicFrame>
      <p:pic>
        <p:nvPicPr>
          <p:cNvPr id="4" name="Grafik 3">
            <a:extLst>
              <a:ext uri="{FF2B5EF4-FFF2-40B4-BE49-F238E27FC236}">
                <a16:creationId xmlns:a16="http://schemas.microsoft.com/office/drawing/2014/main" id="{5717BD9E-296E-FC1F-A018-40A37677B248}"/>
              </a:ext>
            </a:extLst>
          </p:cNvPr>
          <p:cNvPicPr>
            <a:picLocks noChangeAspect="1"/>
          </p:cNvPicPr>
          <p:nvPr/>
        </p:nvPicPr>
        <p:blipFill>
          <a:blip r:embed="rId9"/>
          <a:stretch>
            <a:fillRect/>
          </a:stretch>
        </p:blipFill>
        <p:spPr>
          <a:xfrm>
            <a:off x="289931" y="217003"/>
            <a:ext cx="2319209" cy="727145"/>
          </a:xfrm>
          <a:prstGeom prst="rect">
            <a:avLst/>
          </a:prstGeom>
        </p:spPr>
      </p:pic>
      <p:sp>
        <p:nvSpPr>
          <p:cNvPr id="9" name="Text Box 3">
            <a:extLst>
              <a:ext uri="{FF2B5EF4-FFF2-40B4-BE49-F238E27FC236}">
                <a16:creationId xmlns:a16="http://schemas.microsoft.com/office/drawing/2014/main" id="{5F75C4C6-D9D8-5E6E-6218-1810F196257F}"/>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Erfahrungsnachmittage</a:t>
            </a:r>
          </a:p>
        </p:txBody>
      </p:sp>
    </p:spTree>
    <p:custDataLst>
      <p:tags r:id="rId1"/>
    </p:custDataLst>
    <p:extLst>
      <p:ext uri="{BB962C8B-B14F-4D97-AF65-F5344CB8AC3E}">
        <p14:creationId xmlns:p14="http://schemas.microsoft.com/office/powerpoint/2010/main" val="403531979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D710D783-F930-CDF8-4438-637A6F7F238F}"/>
              </a:ext>
            </a:extLst>
          </p:cNvPr>
          <p:cNvGrpSpPr/>
          <p:nvPr/>
        </p:nvGrpSpPr>
        <p:grpSpPr>
          <a:xfrm>
            <a:off x="1141126" y="1051124"/>
            <a:ext cx="9541162" cy="4966182"/>
            <a:chOff x="1126837" y="1200727"/>
            <a:chExt cx="9156988" cy="4966182"/>
          </a:xfrm>
        </p:grpSpPr>
        <p:pic>
          <p:nvPicPr>
            <p:cNvPr id="13" name="Picture 16"/>
            <p:cNvPicPr>
              <a:picLocks noChangeAspect="1" noChangeArrowheads="1"/>
            </p:cNvPicPr>
            <p:nvPr/>
          </p:nvPicPr>
          <p:blipFill>
            <a:blip r:embed="rId4"/>
            <a:srcRect/>
            <a:stretch>
              <a:fillRect/>
            </a:stretch>
          </p:blipFill>
          <p:spPr bwMode="auto">
            <a:xfrm>
              <a:off x="1831975" y="1364722"/>
              <a:ext cx="8451850" cy="4802187"/>
            </a:xfrm>
            <a:prstGeom prst="rect">
              <a:avLst/>
            </a:prstGeom>
            <a:noFill/>
            <a:ln w="9525">
              <a:noFill/>
              <a:miter lim="800000"/>
              <a:headEnd/>
              <a:tailEnd/>
            </a:ln>
            <a:effectLst/>
          </p:spPr>
        </p:pic>
        <p:sp>
          <p:nvSpPr>
            <p:cNvPr id="2" name="Rechteck 1">
              <a:extLst>
                <a:ext uri="{FF2B5EF4-FFF2-40B4-BE49-F238E27FC236}">
                  <a16:creationId xmlns:a16="http://schemas.microsoft.com/office/drawing/2014/main" id="{7E65E4F0-18C0-9219-76FC-C7A568E78F9F}"/>
                </a:ext>
              </a:extLst>
            </p:cNvPr>
            <p:cNvSpPr/>
            <p:nvPr/>
          </p:nvSpPr>
          <p:spPr>
            <a:xfrm>
              <a:off x="1126837" y="1200727"/>
              <a:ext cx="1754908" cy="37349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Rechteck 3">
              <a:extLst>
                <a:ext uri="{FF2B5EF4-FFF2-40B4-BE49-F238E27FC236}">
                  <a16:creationId xmlns:a16="http://schemas.microsoft.com/office/drawing/2014/main" id="{604E87B2-AF64-1D92-E63A-86B385A5F490}"/>
                </a:ext>
              </a:extLst>
            </p:cNvPr>
            <p:cNvSpPr/>
            <p:nvPr/>
          </p:nvSpPr>
          <p:spPr>
            <a:xfrm>
              <a:off x="1318638" y="4334898"/>
              <a:ext cx="3160998" cy="6674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4" name="Freeform 17"/>
          <p:cNvSpPr>
            <a:spLocks/>
          </p:cNvSpPr>
          <p:nvPr/>
        </p:nvSpPr>
        <p:spPr bwMode="auto">
          <a:xfrm>
            <a:off x="1706564" y="1317655"/>
            <a:ext cx="184731" cy="369332"/>
          </a:xfrm>
          <a:custGeom>
            <a:avLst/>
            <a:gdLst/>
            <a:ahLst/>
            <a:cxnLst>
              <a:cxn ang="0">
                <a:pos x="51" y="2310"/>
              </a:cxn>
              <a:cxn ang="0">
                <a:pos x="1768" y="2293"/>
              </a:cxn>
              <a:cxn ang="0">
                <a:pos x="1756" y="1918"/>
              </a:cxn>
              <a:cxn ang="0">
                <a:pos x="1343" y="1924"/>
              </a:cxn>
              <a:cxn ang="0">
                <a:pos x="1331" y="6"/>
              </a:cxn>
              <a:cxn ang="0">
                <a:pos x="0" y="0"/>
              </a:cxn>
              <a:cxn ang="0">
                <a:pos x="51" y="2310"/>
              </a:cxn>
            </a:cxnLst>
            <a:rect l="0" t="0" r="r" b="b"/>
            <a:pathLst>
              <a:path w="1768" h="2310">
                <a:moveTo>
                  <a:pt x="51" y="2310"/>
                </a:moveTo>
                <a:lnTo>
                  <a:pt x="1768" y="2293"/>
                </a:lnTo>
                <a:lnTo>
                  <a:pt x="1756" y="1918"/>
                </a:lnTo>
                <a:lnTo>
                  <a:pt x="1343" y="1924"/>
                </a:lnTo>
                <a:lnTo>
                  <a:pt x="1331" y="6"/>
                </a:lnTo>
                <a:lnTo>
                  <a:pt x="0" y="0"/>
                </a:lnTo>
                <a:lnTo>
                  <a:pt x="51" y="2310"/>
                </a:lnTo>
                <a:close/>
              </a:path>
            </a:pathLst>
          </a:custGeom>
          <a:solidFill>
            <a:schemeClr val="bg1"/>
          </a:solidFill>
          <a:ln w="9525" cap="flat" cmpd="sng">
            <a:noFill/>
            <a:prstDash val="solid"/>
            <a:round/>
            <a:headEnd/>
            <a:tailEnd/>
          </a:ln>
          <a:effectLst/>
        </p:spPr>
        <p:txBody>
          <a:bodyPr wrap="none">
            <a:spAutoFit/>
          </a:bodyPr>
          <a:lstStyle/>
          <a:p>
            <a:endParaRPr lang="de-CH"/>
          </a:p>
        </p:txBody>
      </p:sp>
      <p:sp>
        <p:nvSpPr>
          <p:cNvPr id="15" name="Text Box 18"/>
          <p:cNvSpPr txBox="1">
            <a:spLocks noChangeArrowheads="1"/>
          </p:cNvSpPr>
          <p:nvPr/>
        </p:nvSpPr>
        <p:spPr bwMode="auto">
          <a:xfrm>
            <a:off x="5371432" y="4970490"/>
            <a:ext cx="4432968" cy="584775"/>
          </a:xfrm>
          <a:prstGeom prst="rect">
            <a:avLst/>
          </a:prstGeom>
          <a:solidFill>
            <a:schemeClr val="accent5">
              <a:lumMod val="40000"/>
              <a:lumOff val="60000"/>
            </a:schemeClr>
          </a:solidFill>
          <a:ln w="38100">
            <a:solidFill>
              <a:schemeClr val="accent1">
                <a:lumMod val="50000"/>
              </a:schemeClr>
            </a:solidFill>
            <a:miter lim="800000"/>
            <a:headEnd/>
            <a:tailEnd/>
          </a:ln>
          <a:effectLst/>
        </p:spPr>
        <p:txBody>
          <a:bodyPr wrap="square">
            <a:spAutoFit/>
          </a:bodyPr>
          <a:lstStyle/>
          <a:p>
            <a:r>
              <a:rPr lang="de-CH" sz="1600" dirty="0">
                <a:latin typeface="Century Gothic" panose="020B0502020202020204" pitchFamily="34" charset="0"/>
              </a:rPr>
              <a:t>Eintritt ins Gymnasium</a:t>
            </a:r>
            <a:br>
              <a:rPr lang="de-CH" sz="1600" dirty="0">
                <a:latin typeface="Century Gothic" panose="020B0502020202020204" pitchFamily="34" charset="0"/>
              </a:rPr>
            </a:br>
            <a:r>
              <a:rPr lang="de-CH" sz="1600" dirty="0">
                <a:latin typeface="Century Gothic" panose="020B0502020202020204" pitchFamily="34" charset="0"/>
              </a:rPr>
              <a:t>aus der 2. oder aus der 3. Sek.</a:t>
            </a:r>
          </a:p>
        </p:txBody>
      </p:sp>
      <p:sp>
        <p:nvSpPr>
          <p:cNvPr id="16" name="Text Box 21"/>
          <p:cNvSpPr txBox="1">
            <a:spLocks noChangeArrowheads="1"/>
          </p:cNvSpPr>
          <p:nvPr/>
        </p:nvSpPr>
        <p:spPr bwMode="auto">
          <a:xfrm>
            <a:off x="5661660" y="3989902"/>
            <a:ext cx="4142740" cy="830997"/>
          </a:xfrm>
          <a:prstGeom prst="rect">
            <a:avLst/>
          </a:prstGeom>
          <a:solidFill>
            <a:schemeClr val="accent5">
              <a:lumMod val="40000"/>
              <a:lumOff val="60000"/>
            </a:schemeClr>
          </a:solidFill>
          <a:ln w="38100">
            <a:solidFill>
              <a:schemeClr val="accent1">
                <a:lumMod val="50000"/>
              </a:schemeClr>
            </a:solidFill>
            <a:miter lim="800000"/>
            <a:headEnd/>
            <a:tailEnd/>
          </a:ln>
          <a:effectLst/>
        </p:spPr>
        <p:txBody>
          <a:bodyPr wrap="square">
            <a:spAutoFit/>
          </a:bodyPr>
          <a:lstStyle/>
          <a:p>
            <a:pPr algn="ctr"/>
            <a:r>
              <a:rPr lang="de-CH" sz="1600" b="1" dirty="0">
                <a:latin typeface="Century Gothic" panose="020B0502020202020204" pitchFamily="34" charset="0"/>
              </a:rPr>
              <a:t>Aufnahmeprüfung </a:t>
            </a:r>
          </a:p>
          <a:p>
            <a:r>
              <a:rPr lang="de-CH" sz="1600" dirty="0">
                <a:latin typeface="Century Gothic" panose="020B0502020202020204" pitchFamily="34" charset="0"/>
              </a:rPr>
              <a:t>(Doppelanmeldungen möglich –</a:t>
            </a:r>
          </a:p>
          <a:p>
            <a:r>
              <a:rPr lang="de-CH" sz="1600" dirty="0">
                <a:latin typeface="Century Gothic" panose="020B0502020202020204" pitchFamily="34" charset="0"/>
              </a:rPr>
              <a:t> </a:t>
            </a:r>
            <a:r>
              <a:rPr lang="de-CH" sz="1600" b="1" dirty="0">
                <a:latin typeface="Century Gothic" panose="020B0502020202020204" pitchFamily="34" charset="0"/>
              </a:rPr>
              <a:t>nicht immer sinnvoll!</a:t>
            </a:r>
            <a:r>
              <a:rPr lang="de-CH" sz="1600" dirty="0">
                <a:latin typeface="Century Gothic" panose="020B0502020202020204" pitchFamily="34" charset="0"/>
              </a:rPr>
              <a:t>)</a:t>
            </a:r>
          </a:p>
        </p:txBody>
      </p:sp>
      <p:sp>
        <p:nvSpPr>
          <p:cNvPr id="17" name="Text Box 28"/>
          <p:cNvSpPr txBox="1">
            <a:spLocks noChangeArrowheads="1"/>
          </p:cNvSpPr>
          <p:nvPr/>
        </p:nvSpPr>
        <p:spPr bwMode="auto">
          <a:xfrm>
            <a:off x="1867816" y="4215437"/>
            <a:ext cx="2319209" cy="646331"/>
          </a:xfrm>
          <a:prstGeom prst="rect">
            <a:avLst/>
          </a:prstGeom>
          <a:solidFill>
            <a:schemeClr val="accent5">
              <a:lumMod val="40000"/>
              <a:lumOff val="60000"/>
            </a:schemeClr>
          </a:solidFill>
          <a:ln w="38100">
            <a:solidFill>
              <a:srgbClr val="002060"/>
            </a:solidFill>
            <a:miter lim="800000"/>
            <a:headEnd/>
            <a:tailEnd/>
          </a:ln>
          <a:effectLst/>
        </p:spPr>
        <p:txBody>
          <a:bodyPr wrap="square">
            <a:spAutoFit/>
          </a:bodyPr>
          <a:lstStyle/>
          <a:p>
            <a:r>
              <a:rPr lang="de-CH" dirty="0">
                <a:latin typeface="Century Gothic" panose="020B0502020202020204" pitchFamily="34" charset="0"/>
              </a:rPr>
              <a:t>Eintritt in FMS/HMS </a:t>
            </a:r>
          </a:p>
          <a:p>
            <a:r>
              <a:rPr lang="de-CH" dirty="0">
                <a:latin typeface="Century Gothic" panose="020B0502020202020204" pitchFamily="34" charset="0"/>
              </a:rPr>
              <a:t>aus der 3. Sek.</a:t>
            </a:r>
          </a:p>
        </p:txBody>
      </p:sp>
      <p:graphicFrame>
        <p:nvGraphicFramePr>
          <p:cNvPr id="27" name="Diagramm 26">
            <a:extLst>
              <a:ext uri="{FF2B5EF4-FFF2-40B4-BE49-F238E27FC236}">
                <a16:creationId xmlns:a16="http://schemas.microsoft.com/office/drawing/2014/main" id="{B42188B5-3A82-6143-8BB0-649E1125723E}"/>
              </a:ext>
            </a:extLst>
          </p:cNvPr>
          <p:cNvGraphicFramePr/>
          <p:nvPr>
            <p:extLst>
              <p:ext uri="{D42A27DB-BD31-4B8C-83A1-F6EECF244321}">
                <p14:modId xmlns:p14="http://schemas.microsoft.com/office/powerpoint/2010/main" val="3840821708"/>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Grafik 2">
            <a:extLst>
              <a:ext uri="{FF2B5EF4-FFF2-40B4-BE49-F238E27FC236}">
                <a16:creationId xmlns:a16="http://schemas.microsoft.com/office/drawing/2014/main" id="{C2D6C696-62E3-D0A7-2CC9-7844C35C5F6A}"/>
              </a:ext>
            </a:extLst>
          </p:cNvPr>
          <p:cNvPicPr>
            <a:picLocks noChangeAspect="1"/>
          </p:cNvPicPr>
          <p:nvPr/>
        </p:nvPicPr>
        <p:blipFill>
          <a:blip r:embed="rId10"/>
          <a:stretch>
            <a:fillRect/>
          </a:stretch>
        </p:blipFill>
        <p:spPr>
          <a:xfrm>
            <a:off x="289931" y="217003"/>
            <a:ext cx="2319209" cy="727145"/>
          </a:xfrm>
          <a:prstGeom prst="rect">
            <a:avLst/>
          </a:prstGeom>
        </p:spPr>
      </p:pic>
      <p:sp>
        <p:nvSpPr>
          <p:cNvPr id="7" name="Text Box 3">
            <a:extLst>
              <a:ext uri="{FF2B5EF4-FFF2-40B4-BE49-F238E27FC236}">
                <a16:creationId xmlns:a16="http://schemas.microsoft.com/office/drawing/2014/main" id="{D852777A-C5C5-677E-AFAC-A66DA75279BD}"/>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Aufnahmeprüfung</a:t>
            </a:r>
          </a:p>
        </p:txBody>
      </p:sp>
    </p:spTree>
    <p:custDataLst>
      <p:tags r:id="rId1"/>
    </p:custDataLst>
    <p:extLst>
      <p:ext uri="{BB962C8B-B14F-4D97-AF65-F5344CB8AC3E}">
        <p14:creationId xmlns:p14="http://schemas.microsoft.com/office/powerpoint/2010/main" val="266935884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8">
            <a:extLst>
              <a:ext uri="{FF2B5EF4-FFF2-40B4-BE49-F238E27FC236}">
                <a16:creationId xmlns:a16="http://schemas.microsoft.com/office/drawing/2014/main" id="{1E798B31-7F5E-0A81-04FE-D09EB2BC2011}"/>
              </a:ext>
            </a:extLst>
          </p:cNvPr>
          <p:cNvSpPr txBox="1">
            <a:spLocks/>
          </p:cNvSpPr>
          <p:nvPr/>
        </p:nvSpPr>
        <p:spPr>
          <a:xfrm>
            <a:off x="1703512" y="836712"/>
            <a:ext cx="7772400" cy="64807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solidFill>
                <a:latin typeface="+mj-lt"/>
                <a:ea typeface="+mj-ea"/>
                <a:cs typeface="+mj-cs"/>
              </a:defRPr>
            </a:lvl1pPr>
          </a:lstStyle>
          <a:p>
            <a:r>
              <a:rPr lang="de-CH" b="1" dirty="0">
                <a:solidFill>
                  <a:srgbClr val="003E7B"/>
                </a:solidFill>
              </a:rPr>
              <a:t>Was bietet die Handelsmittelschule?</a:t>
            </a:r>
            <a:endParaRPr lang="de-CH" b="1" dirty="0"/>
          </a:p>
        </p:txBody>
      </p:sp>
      <p:sp>
        <p:nvSpPr>
          <p:cNvPr id="5" name="Inhaltsplatzhalter 15">
            <a:extLst>
              <a:ext uri="{FF2B5EF4-FFF2-40B4-BE49-F238E27FC236}">
                <a16:creationId xmlns:a16="http://schemas.microsoft.com/office/drawing/2014/main" id="{BA409630-5F77-B717-8F84-6B72FE9E87E7}"/>
              </a:ext>
            </a:extLst>
          </p:cNvPr>
          <p:cNvSpPr>
            <a:spLocks noGrp="1"/>
          </p:cNvSpPr>
          <p:nvPr>
            <p:ph idx="1"/>
          </p:nvPr>
        </p:nvSpPr>
        <p:spPr>
          <a:xfrm>
            <a:off x="1703512" y="1810982"/>
            <a:ext cx="8363272" cy="3346211"/>
          </a:xfrm>
        </p:spPr>
        <p:txBody>
          <a:bodyPr>
            <a:noAutofit/>
          </a:bodyPr>
          <a:lstStyle/>
          <a:p>
            <a:pPr>
              <a:spcBef>
                <a:spcPts val="1200"/>
              </a:spcBef>
              <a:buFont typeface="Wingdings" panose="05000000000000000000" pitchFamily="2" charset="2"/>
              <a:buChar char="Ø"/>
            </a:pPr>
            <a:r>
              <a:rPr lang="de-CH" dirty="0">
                <a:solidFill>
                  <a:srgbClr val="003E7B"/>
                </a:solidFill>
              </a:rPr>
              <a:t>KV-Ausbildung plus Benefit</a:t>
            </a:r>
          </a:p>
          <a:p>
            <a:pPr>
              <a:spcBef>
                <a:spcPts val="1200"/>
              </a:spcBef>
              <a:buFont typeface="Wingdings" panose="05000000000000000000" pitchFamily="2" charset="2"/>
              <a:buChar char="Ø"/>
            </a:pPr>
            <a:r>
              <a:rPr lang="de-CH" dirty="0">
                <a:solidFill>
                  <a:srgbClr val="003E7B"/>
                </a:solidFill>
              </a:rPr>
              <a:t>Ein Abschluss, zwei Qualifikationen</a:t>
            </a:r>
            <a:br>
              <a:rPr lang="de-CH" dirty="0">
                <a:solidFill>
                  <a:srgbClr val="003E7B"/>
                </a:solidFill>
              </a:rPr>
            </a:br>
            <a:r>
              <a:rPr lang="de-CH" dirty="0">
                <a:solidFill>
                  <a:srgbClr val="003E7B"/>
                </a:solidFill>
              </a:rPr>
              <a:t>1. Berufsmaturität Typus Wirtschaft</a:t>
            </a:r>
            <a:br>
              <a:rPr lang="de-CH" dirty="0">
                <a:solidFill>
                  <a:srgbClr val="003E7B"/>
                </a:solidFill>
              </a:rPr>
            </a:br>
            <a:r>
              <a:rPr lang="de-CH" dirty="0">
                <a:solidFill>
                  <a:srgbClr val="003E7B"/>
                </a:solidFill>
              </a:rPr>
              <a:t>2. Eidgenössisches Fähigkeitszeugnis EFZ (Kauffrau, Kaufmann)</a:t>
            </a:r>
          </a:p>
          <a:p>
            <a:pPr>
              <a:spcBef>
                <a:spcPts val="1200"/>
              </a:spcBef>
              <a:buFont typeface="Wingdings" panose="05000000000000000000" pitchFamily="2" charset="2"/>
              <a:buChar char="Ø"/>
            </a:pPr>
            <a:r>
              <a:rPr lang="de-CH" dirty="0">
                <a:solidFill>
                  <a:srgbClr val="003E7B"/>
                </a:solidFill>
              </a:rPr>
              <a:t>sinnvolle Verbindung von Theorie und Praxis</a:t>
            </a:r>
          </a:p>
          <a:p>
            <a:pPr>
              <a:spcBef>
                <a:spcPts val="1200"/>
              </a:spcBef>
              <a:buFont typeface="Wingdings" panose="05000000000000000000" pitchFamily="2" charset="2"/>
              <a:buChar char="Ø"/>
            </a:pPr>
            <a:r>
              <a:rPr lang="de-CH" dirty="0">
                <a:solidFill>
                  <a:srgbClr val="003E7B"/>
                </a:solidFill>
              </a:rPr>
              <a:t>Weiterhin in die Schule gehen, aber trotzdem einen Beruf lernen -&gt; bereit für Arbeitsmarkt und Studium!</a:t>
            </a:r>
          </a:p>
        </p:txBody>
      </p:sp>
    </p:spTree>
    <p:extLst>
      <p:ext uri="{BB962C8B-B14F-4D97-AF65-F5344CB8AC3E}">
        <p14:creationId xmlns:p14="http://schemas.microsoft.com/office/powerpoint/2010/main" val="41634594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8">
            <a:extLst>
              <a:ext uri="{FF2B5EF4-FFF2-40B4-BE49-F238E27FC236}">
                <a16:creationId xmlns:a16="http://schemas.microsoft.com/office/drawing/2014/main" id="{1815E0F4-1E22-7C92-6A49-7B9E2F203ACE}"/>
              </a:ext>
            </a:extLst>
          </p:cNvPr>
          <p:cNvSpPr txBox="1">
            <a:spLocks/>
          </p:cNvSpPr>
          <p:nvPr/>
        </p:nvSpPr>
        <p:spPr>
          <a:xfrm>
            <a:off x="1703512" y="836712"/>
            <a:ext cx="7772400" cy="64807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solidFill>
                <a:latin typeface="+mj-lt"/>
                <a:ea typeface="+mj-ea"/>
                <a:cs typeface="+mj-cs"/>
              </a:defRPr>
            </a:lvl1pPr>
          </a:lstStyle>
          <a:p>
            <a:r>
              <a:rPr lang="de-CH" b="1" dirty="0">
                <a:solidFill>
                  <a:srgbClr val="003E7B"/>
                </a:solidFill>
              </a:rPr>
              <a:t>Aufbau der Handelsmittelschule</a:t>
            </a:r>
            <a:endParaRPr lang="de-CH" b="1" dirty="0"/>
          </a:p>
        </p:txBody>
      </p:sp>
      <p:sp>
        <p:nvSpPr>
          <p:cNvPr id="5" name="Abgerundetes Rechteck 4">
            <a:extLst>
              <a:ext uri="{FF2B5EF4-FFF2-40B4-BE49-F238E27FC236}">
                <a16:creationId xmlns:a16="http://schemas.microsoft.com/office/drawing/2014/main" id="{640BCB4C-AF08-200C-2839-BCC638935068}"/>
              </a:ext>
            </a:extLst>
          </p:cNvPr>
          <p:cNvSpPr/>
          <p:nvPr/>
        </p:nvSpPr>
        <p:spPr>
          <a:xfrm>
            <a:off x="2063552" y="1988840"/>
            <a:ext cx="3384376" cy="2592288"/>
          </a:xfrm>
          <a:prstGeom prst="roundRect">
            <a:avLst>
              <a:gd name="adj" fmla="val 679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3 Jahre Vollzeitschule</a:t>
            </a:r>
          </a:p>
        </p:txBody>
      </p:sp>
      <p:sp>
        <p:nvSpPr>
          <p:cNvPr id="6" name="Abgerundetes Rechteck 5">
            <a:extLst>
              <a:ext uri="{FF2B5EF4-FFF2-40B4-BE49-F238E27FC236}">
                <a16:creationId xmlns:a16="http://schemas.microsoft.com/office/drawing/2014/main" id="{74041445-EF83-3FD0-72C2-9847C9ACAB69}"/>
              </a:ext>
            </a:extLst>
          </p:cNvPr>
          <p:cNvSpPr/>
          <p:nvPr/>
        </p:nvSpPr>
        <p:spPr>
          <a:xfrm>
            <a:off x="2063552" y="4797152"/>
            <a:ext cx="3384376" cy="1008112"/>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t>1 Jahr Praktikum</a:t>
            </a:r>
          </a:p>
        </p:txBody>
      </p:sp>
      <p:sp>
        <p:nvSpPr>
          <p:cNvPr id="7" name="Inhaltsplatzhalter 15">
            <a:extLst>
              <a:ext uri="{FF2B5EF4-FFF2-40B4-BE49-F238E27FC236}">
                <a16:creationId xmlns:a16="http://schemas.microsoft.com/office/drawing/2014/main" id="{8C24AA5E-6E0A-DE79-2CE8-0D78E57ADDB7}"/>
              </a:ext>
            </a:extLst>
          </p:cNvPr>
          <p:cNvSpPr>
            <a:spLocks noGrp="1"/>
          </p:cNvSpPr>
          <p:nvPr>
            <p:ph idx="1"/>
          </p:nvPr>
        </p:nvSpPr>
        <p:spPr>
          <a:xfrm>
            <a:off x="5591944" y="5051342"/>
            <a:ext cx="4680520" cy="537899"/>
          </a:xfrm>
        </p:spPr>
        <p:txBody>
          <a:bodyPr>
            <a:noAutofit/>
          </a:bodyPr>
          <a:lstStyle/>
          <a:p>
            <a:pPr marL="0" indent="0">
              <a:spcBef>
                <a:spcPts val="1200"/>
              </a:spcBef>
              <a:buNone/>
            </a:pPr>
            <a:r>
              <a:rPr lang="de-CH" dirty="0">
                <a:solidFill>
                  <a:srgbClr val="003E7B"/>
                </a:solidFill>
              </a:rPr>
              <a:t>-&gt; Ausbildung EFZ (Kauffrau, -mann)</a:t>
            </a:r>
          </a:p>
        </p:txBody>
      </p:sp>
      <p:sp>
        <p:nvSpPr>
          <p:cNvPr id="8" name="Inhaltsplatzhalter 15">
            <a:extLst>
              <a:ext uri="{FF2B5EF4-FFF2-40B4-BE49-F238E27FC236}">
                <a16:creationId xmlns:a16="http://schemas.microsoft.com/office/drawing/2014/main" id="{7BB1CA6B-CAEA-2A6D-916C-D95B894A4316}"/>
              </a:ext>
            </a:extLst>
          </p:cNvPr>
          <p:cNvSpPr txBox="1">
            <a:spLocks/>
          </p:cNvSpPr>
          <p:nvPr/>
        </p:nvSpPr>
        <p:spPr>
          <a:xfrm>
            <a:off x="5581600" y="3035118"/>
            <a:ext cx="4474840" cy="537899"/>
          </a:xfrm>
          <a:prstGeom prst="rect">
            <a:avLst/>
          </a:prstGeom>
        </p:spPr>
        <p:txBody>
          <a:bodyPr vert="horz" lIns="91440" tIns="45720" rIns="91440" bIns="45720" rtlCol="0">
            <a:noAutofit/>
          </a:bodyPr>
          <a:lstStyle>
            <a:lvl1pPr marL="269875" indent="-269875"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1pPr>
            <a:lvl2pPr marL="539750" indent="-269875"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200"/>
              </a:spcBef>
              <a:buNone/>
            </a:pPr>
            <a:r>
              <a:rPr lang="de-CH" dirty="0">
                <a:solidFill>
                  <a:srgbClr val="003E7B"/>
                </a:solidFill>
              </a:rPr>
              <a:t>-&gt; Ausbildung Berufsmaturität</a:t>
            </a:r>
          </a:p>
        </p:txBody>
      </p:sp>
    </p:spTree>
    <p:extLst>
      <p:ext uri="{BB962C8B-B14F-4D97-AF65-F5344CB8AC3E}">
        <p14:creationId xmlns:p14="http://schemas.microsoft.com/office/powerpoint/2010/main" val="2787553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Inhaltsplatzhalter 15"/>
          <p:cNvSpPr>
            <a:spLocks noGrp="1"/>
          </p:cNvSpPr>
          <p:nvPr>
            <p:ph idx="1"/>
          </p:nvPr>
        </p:nvSpPr>
        <p:spPr>
          <a:xfrm>
            <a:off x="1775520" y="1810982"/>
            <a:ext cx="8363272" cy="4210307"/>
          </a:xfrm>
        </p:spPr>
        <p:txBody>
          <a:bodyPr>
            <a:noAutofit/>
          </a:bodyPr>
          <a:lstStyle/>
          <a:p>
            <a:pPr>
              <a:spcBef>
                <a:spcPts val="1200"/>
              </a:spcBef>
              <a:buFont typeface="Wingdings" panose="05000000000000000000" pitchFamily="2" charset="2"/>
              <a:buChar char="Ø"/>
            </a:pPr>
            <a:r>
              <a:rPr lang="de-CH" dirty="0">
                <a:solidFill>
                  <a:srgbClr val="003E7B"/>
                </a:solidFill>
              </a:rPr>
              <a:t>vertiefte Allgemeinbildung (Literatur, Philosophie, bildnerisches Gestalten, Geschichte, Biologie, Chemie)</a:t>
            </a:r>
          </a:p>
          <a:p>
            <a:pPr>
              <a:spcBef>
                <a:spcPts val="1200"/>
              </a:spcBef>
              <a:buFont typeface="Wingdings" panose="05000000000000000000" pitchFamily="2" charset="2"/>
              <a:buChar char="Ø"/>
            </a:pPr>
            <a:r>
              <a:rPr lang="de-CH" dirty="0">
                <a:solidFill>
                  <a:srgbClr val="003E7B"/>
                </a:solidFill>
              </a:rPr>
              <a:t>Mehr Zeit für Sprachen (inkl. </a:t>
            </a:r>
            <a:r>
              <a:rPr lang="de-CH" i="1" dirty="0">
                <a:solidFill>
                  <a:srgbClr val="003E7B"/>
                </a:solidFill>
              </a:rPr>
              <a:t>Cambridge First </a:t>
            </a:r>
            <a:r>
              <a:rPr lang="de-CH" i="1" dirty="0" err="1">
                <a:solidFill>
                  <a:srgbClr val="003E7B"/>
                </a:solidFill>
              </a:rPr>
              <a:t>Certificate</a:t>
            </a:r>
            <a:r>
              <a:rPr lang="de-CH" dirty="0">
                <a:solidFill>
                  <a:srgbClr val="003E7B"/>
                </a:solidFill>
              </a:rPr>
              <a:t> </a:t>
            </a:r>
            <a:r>
              <a:rPr lang="de-CH" i="1" dirty="0">
                <a:solidFill>
                  <a:srgbClr val="003E7B"/>
                </a:solidFill>
              </a:rPr>
              <a:t>B2</a:t>
            </a:r>
            <a:r>
              <a:rPr lang="de-CH" dirty="0">
                <a:solidFill>
                  <a:srgbClr val="003E7B"/>
                </a:solidFill>
              </a:rPr>
              <a:t> und </a:t>
            </a:r>
            <a:r>
              <a:rPr lang="fr-FR" b="1" i="1" dirty="0">
                <a:solidFill>
                  <a:srgbClr val="003E7B"/>
                </a:solidFill>
              </a:rPr>
              <a:t>D</a:t>
            </a:r>
            <a:r>
              <a:rPr lang="fr-FR" i="1" dirty="0">
                <a:solidFill>
                  <a:srgbClr val="003E7B"/>
                </a:solidFill>
              </a:rPr>
              <a:t>iplôme d'</a:t>
            </a:r>
            <a:r>
              <a:rPr lang="fr-FR" b="1" i="1" dirty="0">
                <a:solidFill>
                  <a:srgbClr val="003E7B"/>
                </a:solidFill>
              </a:rPr>
              <a:t>E</a:t>
            </a:r>
            <a:r>
              <a:rPr lang="fr-FR" i="1" dirty="0">
                <a:solidFill>
                  <a:srgbClr val="003E7B"/>
                </a:solidFill>
              </a:rPr>
              <a:t>tudes en </a:t>
            </a:r>
            <a:r>
              <a:rPr lang="fr-FR" b="1" i="1" dirty="0">
                <a:solidFill>
                  <a:srgbClr val="003E7B"/>
                </a:solidFill>
              </a:rPr>
              <a:t>L</a:t>
            </a:r>
            <a:r>
              <a:rPr lang="fr-FR" i="1" dirty="0">
                <a:solidFill>
                  <a:srgbClr val="003E7B"/>
                </a:solidFill>
              </a:rPr>
              <a:t>angue </a:t>
            </a:r>
            <a:r>
              <a:rPr lang="fr-FR" b="1" i="1" dirty="0">
                <a:solidFill>
                  <a:srgbClr val="003E7B"/>
                </a:solidFill>
              </a:rPr>
              <a:t>F</a:t>
            </a:r>
            <a:r>
              <a:rPr lang="fr-FR" i="1" dirty="0">
                <a:solidFill>
                  <a:srgbClr val="003E7B"/>
                </a:solidFill>
              </a:rPr>
              <a:t>rançaise DELF </a:t>
            </a:r>
            <a:r>
              <a:rPr lang="de-CH" i="1" dirty="0">
                <a:solidFill>
                  <a:srgbClr val="003E7B"/>
                </a:solidFill>
              </a:rPr>
              <a:t>B2</a:t>
            </a:r>
            <a:r>
              <a:rPr lang="de-CH" dirty="0">
                <a:solidFill>
                  <a:srgbClr val="003E7B"/>
                </a:solidFill>
              </a:rPr>
              <a:t>)</a:t>
            </a:r>
          </a:p>
          <a:p>
            <a:pPr>
              <a:spcBef>
                <a:spcPts val="1200"/>
              </a:spcBef>
              <a:buFont typeface="Wingdings" panose="05000000000000000000" pitchFamily="2" charset="2"/>
              <a:buChar char="Ø"/>
            </a:pPr>
            <a:r>
              <a:rPr lang="de-CH" dirty="0">
                <a:solidFill>
                  <a:srgbClr val="003E7B"/>
                </a:solidFill>
              </a:rPr>
              <a:t>Zwei Sprachaufenthalte, je zwei Wochen Frankreich und zwei Wochen England</a:t>
            </a:r>
          </a:p>
          <a:p>
            <a:pPr>
              <a:spcBef>
                <a:spcPts val="1200"/>
              </a:spcBef>
              <a:buFont typeface="Wingdings" panose="05000000000000000000" pitchFamily="2" charset="2"/>
              <a:buChar char="Ø"/>
            </a:pPr>
            <a:r>
              <a:rPr lang="de-CH" dirty="0">
                <a:solidFill>
                  <a:srgbClr val="003E7B"/>
                </a:solidFill>
              </a:rPr>
              <a:t>Informatik (SIZ Diplom, Bildbearbeitung, Programmieren, Webseiten erstellen, etc.)</a:t>
            </a:r>
          </a:p>
          <a:p>
            <a:pPr>
              <a:spcBef>
                <a:spcPts val="1200"/>
              </a:spcBef>
              <a:buFont typeface="Wingdings" panose="05000000000000000000" pitchFamily="2" charset="2"/>
              <a:buChar char="Ø"/>
            </a:pPr>
            <a:r>
              <a:rPr lang="de-CH" dirty="0">
                <a:solidFill>
                  <a:srgbClr val="003E7B"/>
                </a:solidFill>
              </a:rPr>
              <a:t>Workshops (Auftritts- und Kommunikationstraining, Planspiel)</a:t>
            </a:r>
          </a:p>
        </p:txBody>
      </p:sp>
      <p:sp>
        <p:nvSpPr>
          <p:cNvPr id="4" name="Titel 8">
            <a:extLst>
              <a:ext uri="{FF2B5EF4-FFF2-40B4-BE49-F238E27FC236}">
                <a16:creationId xmlns:a16="http://schemas.microsoft.com/office/drawing/2014/main" id="{20E58630-ACD4-4DD6-A69D-5B266A636D26}"/>
              </a:ext>
            </a:extLst>
          </p:cNvPr>
          <p:cNvSpPr txBox="1">
            <a:spLocks/>
          </p:cNvSpPr>
          <p:nvPr/>
        </p:nvSpPr>
        <p:spPr>
          <a:xfrm>
            <a:off x="1703512" y="836712"/>
            <a:ext cx="7772400" cy="64807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solidFill>
                <a:latin typeface="+mj-lt"/>
                <a:ea typeface="+mj-ea"/>
                <a:cs typeface="+mj-cs"/>
              </a:defRPr>
            </a:lvl1pPr>
          </a:lstStyle>
          <a:p>
            <a:r>
              <a:rPr lang="de-CH" b="1" dirty="0">
                <a:solidFill>
                  <a:srgbClr val="003E7B"/>
                </a:solidFill>
              </a:rPr>
              <a:t>Benefits der HMS</a:t>
            </a:r>
            <a:endParaRPr lang="de-CH"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8">
            <a:extLst>
              <a:ext uri="{FF2B5EF4-FFF2-40B4-BE49-F238E27FC236}">
                <a16:creationId xmlns:a16="http://schemas.microsoft.com/office/drawing/2014/main" id="{1E6334D9-7171-46AF-A14A-2976EC9290F5}"/>
              </a:ext>
            </a:extLst>
          </p:cNvPr>
          <p:cNvSpPr>
            <a:spLocks noGrp="1"/>
          </p:cNvSpPr>
          <p:nvPr>
            <p:ph type="ctrTitle"/>
          </p:nvPr>
        </p:nvSpPr>
        <p:spPr>
          <a:xfrm>
            <a:off x="1703512" y="836712"/>
            <a:ext cx="7772400" cy="648072"/>
          </a:xfrm>
        </p:spPr>
        <p:txBody>
          <a:bodyPr>
            <a:normAutofit fontScale="90000"/>
          </a:bodyPr>
          <a:lstStyle/>
          <a:p>
            <a:r>
              <a:rPr lang="de-CH" b="1" dirty="0">
                <a:solidFill>
                  <a:srgbClr val="003E7B"/>
                </a:solidFill>
              </a:rPr>
              <a:t>HMS als Alternative</a:t>
            </a:r>
            <a:endParaRPr lang="de-CH" b="1" dirty="0">
              <a:solidFill>
                <a:schemeClr val="tx2"/>
              </a:solidFill>
            </a:endParaRPr>
          </a:p>
        </p:txBody>
      </p:sp>
      <p:sp>
        <p:nvSpPr>
          <p:cNvPr id="7" name="Inhaltsplatzhalter 15">
            <a:extLst>
              <a:ext uri="{FF2B5EF4-FFF2-40B4-BE49-F238E27FC236}">
                <a16:creationId xmlns:a16="http://schemas.microsoft.com/office/drawing/2014/main" id="{CAA2B535-B978-4F9E-ABEF-C93D0F74C403}"/>
              </a:ext>
            </a:extLst>
          </p:cNvPr>
          <p:cNvSpPr txBox="1">
            <a:spLocks/>
          </p:cNvSpPr>
          <p:nvPr/>
        </p:nvSpPr>
        <p:spPr>
          <a:xfrm>
            <a:off x="1703512" y="1844824"/>
            <a:ext cx="8363272" cy="46805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spcBef>
                <a:spcPts val="1200"/>
              </a:spcBef>
              <a:buFont typeface="Wingdings" panose="05000000000000000000" pitchFamily="2" charset="2"/>
              <a:buChar char="Ø"/>
            </a:pPr>
            <a:r>
              <a:rPr lang="de-CH" dirty="0">
                <a:solidFill>
                  <a:srgbClr val="003E7B"/>
                </a:solidFill>
              </a:rPr>
              <a:t>Alternative zum KV EFZ mit BM -&gt; grössere Allgemeinbildung und Horizonterweiterung </a:t>
            </a:r>
          </a:p>
          <a:p>
            <a:pPr marL="342900" indent="-342900" algn="l">
              <a:spcBef>
                <a:spcPts val="1200"/>
              </a:spcBef>
              <a:buFont typeface="Wingdings" panose="05000000000000000000" pitchFamily="2" charset="2"/>
              <a:buChar char="Ø"/>
            </a:pPr>
            <a:r>
              <a:rPr lang="de-CH" dirty="0">
                <a:solidFill>
                  <a:srgbClr val="003E7B"/>
                </a:solidFill>
              </a:rPr>
              <a:t>Alternative zur FMS -&gt; Berufsmaturität und Lehrabschluss</a:t>
            </a:r>
          </a:p>
          <a:p>
            <a:pPr algn="l">
              <a:spcBef>
                <a:spcPts val="1200"/>
              </a:spcBef>
            </a:pPr>
            <a:endParaRPr lang="de-CH" dirty="0">
              <a:solidFill>
                <a:srgbClr val="003E7B"/>
              </a:solidFill>
            </a:endParaRPr>
          </a:p>
          <a:p>
            <a:pPr marL="342900" indent="-342900" algn="l">
              <a:spcBef>
                <a:spcPts val="1200"/>
              </a:spcBef>
              <a:buFont typeface="Wingdings" panose="05000000000000000000" pitchFamily="2" charset="2"/>
              <a:buChar char="Ø"/>
            </a:pPr>
            <a:endParaRPr lang="de-CH" dirty="0">
              <a:solidFill>
                <a:srgbClr val="003E7B"/>
              </a:solidFill>
            </a:endParaRPr>
          </a:p>
          <a:p>
            <a:pPr marL="342900" indent="-342900" algn="l">
              <a:spcBef>
                <a:spcPts val="1200"/>
              </a:spcBef>
              <a:buFont typeface="Wingdings" panose="05000000000000000000" pitchFamily="2" charset="2"/>
              <a:buChar char="Ø"/>
            </a:pPr>
            <a:endParaRPr lang="de-CH" dirty="0">
              <a:solidFill>
                <a:srgbClr val="003E7B"/>
              </a:solidFill>
            </a:endParaRPr>
          </a:p>
          <a:p>
            <a:pPr marL="342900" indent="-342900" algn="l">
              <a:spcBef>
                <a:spcPts val="1200"/>
              </a:spcBef>
              <a:buFont typeface="Wingdings" panose="05000000000000000000" pitchFamily="2" charset="2"/>
              <a:buChar char="Ø"/>
            </a:pPr>
            <a:r>
              <a:rPr lang="de-CH" dirty="0">
                <a:solidFill>
                  <a:srgbClr val="003E7B"/>
                </a:solidFill>
              </a:rPr>
              <a:t>Zugang zu Fachhochschulen</a:t>
            </a:r>
          </a:p>
          <a:p>
            <a:pPr marL="342900" indent="-342900" algn="l">
              <a:spcBef>
                <a:spcPts val="1200"/>
              </a:spcBef>
              <a:buFont typeface="Wingdings" panose="05000000000000000000" pitchFamily="2" charset="2"/>
              <a:buChar char="Ø"/>
            </a:pPr>
            <a:r>
              <a:rPr lang="de-CH" dirty="0">
                <a:solidFill>
                  <a:srgbClr val="003E7B"/>
                </a:solidFill>
              </a:rPr>
              <a:t>Zugang zum Arbeitsmarkt </a:t>
            </a:r>
          </a:p>
        </p:txBody>
      </p:sp>
      <p:pic>
        <p:nvPicPr>
          <p:cNvPr id="2" name="Picture 4" descr="ZHAW (@ZHAW) | Twitter">
            <a:extLst>
              <a:ext uri="{FF2B5EF4-FFF2-40B4-BE49-F238E27FC236}">
                <a16:creationId xmlns:a16="http://schemas.microsoft.com/office/drawing/2014/main" id="{307CE84E-4B6B-CE30-5B94-85E292CB7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2088" y="4437216"/>
            <a:ext cx="936000" cy="93600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Ein Bild, das Text, Schrift, Screenshot, weiß enthält.&#10;&#10;Automatisch generierte Beschreibung">
            <a:extLst>
              <a:ext uri="{FF2B5EF4-FFF2-40B4-BE49-F238E27FC236}">
                <a16:creationId xmlns:a16="http://schemas.microsoft.com/office/drawing/2014/main" id="{7338B542-7CF7-0342-168C-66D731BD3A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9336" y="4509224"/>
            <a:ext cx="3135137" cy="863992"/>
          </a:xfrm>
          <a:prstGeom prst="rect">
            <a:avLst/>
          </a:prstGeom>
        </p:spPr>
      </p:pic>
    </p:spTree>
    <p:extLst>
      <p:ext uri="{BB962C8B-B14F-4D97-AF65-F5344CB8AC3E}">
        <p14:creationId xmlns:p14="http://schemas.microsoft.com/office/powerpoint/2010/main" val="1676489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8">
            <a:extLst>
              <a:ext uri="{FF2B5EF4-FFF2-40B4-BE49-F238E27FC236}">
                <a16:creationId xmlns:a16="http://schemas.microsoft.com/office/drawing/2014/main" id="{ADF61AF4-41EC-4DF8-87AE-764A62B58946}"/>
              </a:ext>
            </a:extLst>
          </p:cNvPr>
          <p:cNvSpPr txBox="1">
            <a:spLocks/>
          </p:cNvSpPr>
          <p:nvPr/>
        </p:nvSpPr>
        <p:spPr>
          <a:xfrm>
            <a:off x="1703512" y="836712"/>
            <a:ext cx="8352928" cy="64807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solidFill>
                <a:latin typeface="+mj-lt"/>
                <a:ea typeface="+mj-ea"/>
                <a:cs typeface="+mj-cs"/>
              </a:defRPr>
            </a:lvl1pPr>
          </a:lstStyle>
          <a:p>
            <a:r>
              <a:rPr lang="de-CH" b="1" dirty="0">
                <a:solidFill>
                  <a:srgbClr val="003E7B"/>
                </a:solidFill>
              </a:rPr>
              <a:t>Voraussetzungen für den Besuch der HMS</a:t>
            </a:r>
            <a:endParaRPr lang="de-CH" b="1" dirty="0"/>
          </a:p>
        </p:txBody>
      </p:sp>
      <p:sp>
        <p:nvSpPr>
          <p:cNvPr id="2" name="Inhaltsplatzhalter 2">
            <a:extLst>
              <a:ext uri="{FF2B5EF4-FFF2-40B4-BE49-F238E27FC236}">
                <a16:creationId xmlns:a16="http://schemas.microsoft.com/office/drawing/2014/main" id="{054B34A7-68A6-C1E8-E60C-113F3659EF1A}"/>
              </a:ext>
            </a:extLst>
          </p:cNvPr>
          <p:cNvSpPr txBox="1">
            <a:spLocks/>
          </p:cNvSpPr>
          <p:nvPr/>
        </p:nvSpPr>
        <p:spPr>
          <a:xfrm>
            <a:off x="1703512" y="1454328"/>
            <a:ext cx="8229600" cy="3270816"/>
          </a:xfrm>
          <a:prstGeom prst="rect">
            <a:avLst/>
          </a:prstGeom>
        </p:spPr>
        <p:txBody>
          <a:bodyPr vert="horz" lIns="91440" tIns="45720" rIns="91440" bIns="45720" rtlCol="0">
            <a:normAutofit/>
          </a:bodyPr>
          <a:lstStyle>
            <a:lvl1pPr marL="269875" indent="-269875"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1pPr>
            <a:lvl2pPr marL="539750" indent="-269875"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Ø"/>
              <a:tabLst>
                <a:tab pos="265113" algn="l"/>
                <a:tab pos="1339850" algn="l"/>
              </a:tabLst>
            </a:pPr>
            <a:r>
              <a:rPr lang="de-DE" sz="2200" dirty="0">
                <a:solidFill>
                  <a:srgbClr val="003E7B"/>
                </a:solidFill>
              </a:rPr>
              <a:t>Freude, weiterhin zur Schule zu gehen</a:t>
            </a:r>
          </a:p>
          <a:p>
            <a:pPr>
              <a:lnSpc>
                <a:spcPct val="150000"/>
              </a:lnSpc>
              <a:spcBef>
                <a:spcPts val="0"/>
              </a:spcBef>
              <a:buFont typeface="Wingdings" panose="05000000000000000000" pitchFamily="2" charset="2"/>
              <a:buChar char="Ø"/>
              <a:tabLst>
                <a:tab pos="265113" algn="l"/>
                <a:tab pos="1339850" algn="l"/>
              </a:tabLst>
            </a:pPr>
            <a:r>
              <a:rPr lang="de-DE" sz="2200" dirty="0">
                <a:solidFill>
                  <a:srgbClr val="003E7B"/>
                </a:solidFill>
              </a:rPr>
              <a:t>Interesse an Sprachen und wirtschaftlichen Themen</a:t>
            </a:r>
          </a:p>
          <a:p>
            <a:pPr marL="0" indent="0">
              <a:lnSpc>
                <a:spcPct val="150000"/>
              </a:lnSpc>
              <a:spcBef>
                <a:spcPts val="0"/>
              </a:spcBef>
              <a:buNone/>
            </a:pPr>
            <a:endParaRPr lang="de-DE" sz="2200" b="1" dirty="0">
              <a:solidFill>
                <a:srgbClr val="003E7B"/>
              </a:solidFill>
            </a:endParaRPr>
          </a:p>
          <a:p>
            <a:pPr marL="342900" indent="-342900">
              <a:buFont typeface="Wingdings" panose="05000000000000000000" pitchFamily="2" charset="2"/>
              <a:buChar char="Ø"/>
            </a:pPr>
            <a:r>
              <a:rPr lang="de-CH" sz="2200" dirty="0">
                <a:solidFill>
                  <a:srgbClr val="003E7B"/>
                </a:solidFill>
              </a:rPr>
              <a:t>bestandene Aufnahmeprüfung (5./6. Mai) in</a:t>
            </a:r>
          </a:p>
          <a:p>
            <a:pPr marL="800100" lvl="1" indent="-342900">
              <a:buFont typeface="Symbol" panose="05050102010706020507" pitchFamily="18" charset="2"/>
              <a:buChar char="-"/>
            </a:pPr>
            <a:r>
              <a:rPr lang="de-CH" sz="2200" dirty="0">
                <a:solidFill>
                  <a:srgbClr val="003E7B"/>
                </a:solidFill>
              </a:rPr>
              <a:t>Deutsch</a:t>
            </a:r>
          </a:p>
          <a:p>
            <a:pPr marL="800100" lvl="1" indent="-342900">
              <a:buFont typeface="Symbol" panose="05050102010706020507" pitchFamily="18" charset="2"/>
              <a:buChar char="-"/>
            </a:pPr>
            <a:r>
              <a:rPr lang="de-CH" sz="2200" dirty="0">
                <a:solidFill>
                  <a:srgbClr val="003E7B"/>
                </a:solidFill>
              </a:rPr>
              <a:t>Französisch / Englisch</a:t>
            </a:r>
          </a:p>
          <a:p>
            <a:pPr marL="800100" lvl="1" indent="-342900">
              <a:buFont typeface="Symbol" panose="05050102010706020507" pitchFamily="18" charset="2"/>
              <a:buChar char="-"/>
            </a:pPr>
            <a:r>
              <a:rPr lang="de-CH" sz="2200" dirty="0">
                <a:solidFill>
                  <a:srgbClr val="003E7B"/>
                </a:solidFill>
              </a:rPr>
              <a:t>Mathematik</a:t>
            </a:r>
          </a:p>
          <a:p>
            <a:pPr>
              <a:lnSpc>
                <a:spcPct val="150000"/>
              </a:lnSpc>
              <a:spcBef>
                <a:spcPts val="0"/>
              </a:spcBef>
              <a:buFont typeface="Wingdings" panose="05000000000000000000" pitchFamily="2" charset="2"/>
              <a:buChar char="Ø"/>
            </a:pPr>
            <a:endParaRPr lang="de-DE" b="1" dirty="0">
              <a:solidFill>
                <a:srgbClr val="003E7B"/>
              </a:solidFill>
            </a:endParaRPr>
          </a:p>
          <a:p>
            <a:pPr marL="0" indent="0">
              <a:lnSpc>
                <a:spcPct val="150000"/>
              </a:lnSpc>
              <a:spcBef>
                <a:spcPts val="0"/>
              </a:spcBef>
              <a:buNone/>
              <a:tabLst>
                <a:tab pos="265113" algn="l"/>
                <a:tab pos="1339850" algn="l"/>
              </a:tabLst>
            </a:pPr>
            <a:endParaRPr lang="de-DE" dirty="0">
              <a:solidFill>
                <a:srgbClr val="003E7B"/>
              </a:solidFill>
            </a:endParaRPr>
          </a:p>
        </p:txBody>
      </p:sp>
      <p:pic>
        <p:nvPicPr>
          <p:cNvPr id="5" name="Picture 2" descr="POST-IT Block 76x76mm 654 gelb 100 Blatt | internetstore.ch">
            <a:extLst>
              <a:ext uri="{FF2B5EF4-FFF2-40B4-BE49-F238E27FC236}">
                <a16:creationId xmlns:a16="http://schemas.microsoft.com/office/drawing/2014/main" id="{78AA1F0F-7552-3F52-2AFC-4E4A351433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60" t="4640" r="17240" b="9324"/>
          <a:stretch/>
        </p:blipFill>
        <p:spPr bwMode="auto">
          <a:xfrm>
            <a:off x="7238326" y="2636912"/>
            <a:ext cx="2962131" cy="2190696"/>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8F5F059C-0F4D-7B15-171F-595804BF180E}"/>
              </a:ext>
            </a:extLst>
          </p:cNvPr>
          <p:cNvSpPr txBox="1"/>
          <p:nvPr/>
        </p:nvSpPr>
        <p:spPr>
          <a:xfrm rot="21323387">
            <a:off x="7629946" y="3244205"/>
            <a:ext cx="2594822" cy="646331"/>
          </a:xfrm>
          <a:prstGeom prst="rect">
            <a:avLst/>
          </a:prstGeom>
          <a:noFill/>
        </p:spPr>
        <p:txBody>
          <a:bodyPr wrap="square" rtlCol="0">
            <a:spAutoFit/>
          </a:bodyPr>
          <a:lstStyle/>
          <a:p>
            <a:r>
              <a:rPr lang="de-CH" b="1" dirty="0">
                <a:solidFill>
                  <a:srgbClr val="2C3D6B"/>
                </a:solidFill>
                <a:latin typeface="Segoe Script" panose="030B0504020000000003" pitchFamily="66" charset="0"/>
              </a:rPr>
              <a:t>Anmeldeschluss:</a:t>
            </a:r>
          </a:p>
          <a:p>
            <a:r>
              <a:rPr lang="de-CH" b="1" dirty="0">
                <a:solidFill>
                  <a:srgbClr val="2C3D6B"/>
                </a:solidFill>
                <a:latin typeface="Segoe Script" panose="030B0504020000000003" pitchFamily="66" charset="0"/>
              </a:rPr>
              <a:t>10. April 2026</a:t>
            </a:r>
          </a:p>
        </p:txBody>
      </p:sp>
      <p:sp>
        <p:nvSpPr>
          <p:cNvPr id="8" name="Text Box 6">
            <a:extLst>
              <a:ext uri="{FF2B5EF4-FFF2-40B4-BE49-F238E27FC236}">
                <a16:creationId xmlns:a16="http://schemas.microsoft.com/office/drawing/2014/main" id="{11ABD43C-351F-0DCA-EE3B-6664364C2EE0}"/>
              </a:ext>
            </a:extLst>
          </p:cNvPr>
          <p:cNvSpPr txBox="1">
            <a:spLocks noChangeArrowheads="1"/>
          </p:cNvSpPr>
          <p:nvPr/>
        </p:nvSpPr>
        <p:spPr bwMode="auto">
          <a:xfrm>
            <a:off x="2071592" y="5746030"/>
            <a:ext cx="4032448" cy="923330"/>
          </a:xfrm>
          <a:prstGeom prst="rect">
            <a:avLst/>
          </a:prstGeom>
          <a:noFill/>
          <a:ln w="9525">
            <a:noFill/>
            <a:miter lim="800000"/>
            <a:headEnd/>
            <a:tailEnd/>
          </a:ln>
        </p:spPr>
        <p:txBody>
          <a:bodyPr wrap="square">
            <a:spAutoFit/>
          </a:bodyPr>
          <a:lstStyle/>
          <a:p>
            <a:r>
              <a:rPr lang="de-CH" dirty="0">
                <a:solidFill>
                  <a:srgbClr val="2C3D6B"/>
                </a:solidFill>
                <a:latin typeface="+mj-lt"/>
              </a:rPr>
              <a:t>HKV Handelsschule KV Schaffhausen</a:t>
            </a:r>
            <a:br>
              <a:rPr lang="de-CH" dirty="0">
                <a:solidFill>
                  <a:srgbClr val="2C3D6B"/>
                </a:solidFill>
                <a:latin typeface="+mj-lt"/>
              </a:rPr>
            </a:br>
            <a:r>
              <a:rPr lang="de-CH" dirty="0">
                <a:solidFill>
                  <a:srgbClr val="2C3D6B"/>
                </a:solidFill>
                <a:latin typeface="+mj-lt"/>
              </a:rPr>
              <a:t>Martin Wanner</a:t>
            </a:r>
            <a:br>
              <a:rPr lang="de-CH" dirty="0">
                <a:solidFill>
                  <a:srgbClr val="2C3D6B"/>
                </a:solidFill>
                <a:latin typeface="+mj-lt"/>
              </a:rPr>
            </a:br>
            <a:r>
              <a:rPr lang="de-CH" dirty="0">
                <a:solidFill>
                  <a:srgbClr val="2C3D6B"/>
                </a:solidFill>
                <a:latin typeface="+mj-lt"/>
              </a:rPr>
              <a:t>Abteilungsleiter Handelsmittelschule</a:t>
            </a:r>
          </a:p>
        </p:txBody>
      </p:sp>
      <p:sp>
        <p:nvSpPr>
          <p:cNvPr id="9" name="Text Box 6">
            <a:extLst>
              <a:ext uri="{FF2B5EF4-FFF2-40B4-BE49-F238E27FC236}">
                <a16:creationId xmlns:a16="http://schemas.microsoft.com/office/drawing/2014/main" id="{FCBB134C-3E9E-FE7C-D12D-110A03CAF705}"/>
              </a:ext>
            </a:extLst>
          </p:cNvPr>
          <p:cNvSpPr txBox="1">
            <a:spLocks noChangeArrowheads="1"/>
          </p:cNvSpPr>
          <p:nvPr/>
        </p:nvSpPr>
        <p:spPr bwMode="auto">
          <a:xfrm>
            <a:off x="6888088" y="5733256"/>
            <a:ext cx="2808312" cy="923330"/>
          </a:xfrm>
          <a:prstGeom prst="rect">
            <a:avLst/>
          </a:prstGeom>
          <a:noFill/>
          <a:ln w="9525">
            <a:noFill/>
            <a:miter lim="800000"/>
            <a:headEnd/>
            <a:tailEnd/>
          </a:ln>
        </p:spPr>
        <p:txBody>
          <a:bodyPr wrap="square">
            <a:spAutoFit/>
          </a:bodyPr>
          <a:lstStyle/>
          <a:p>
            <a:r>
              <a:rPr lang="de-CH" u="sng" dirty="0" err="1">
                <a:solidFill>
                  <a:srgbClr val="2C3D6B"/>
                </a:solidFill>
                <a:latin typeface="+mj-lt"/>
              </a:rPr>
              <a:t>martin.wanner@hkv-sh.ch</a:t>
            </a:r>
            <a:endParaRPr lang="de-CH" u="sng" dirty="0">
              <a:solidFill>
                <a:srgbClr val="2C3D6B"/>
              </a:solidFill>
              <a:latin typeface="+mj-lt"/>
            </a:endParaRPr>
          </a:p>
          <a:p>
            <a:r>
              <a:rPr lang="de-CH" u="sng" dirty="0">
                <a:solidFill>
                  <a:srgbClr val="2C3D6B"/>
                </a:solidFill>
                <a:latin typeface="+mj-lt"/>
              </a:rPr>
              <a:t>www.hkv-sh.ch</a:t>
            </a:r>
          </a:p>
          <a:p>
            <a:r>
              <a:rPr lang="de-CH" dirty="0">
                <a:solidFill>
                  <a:srgbClr val="2C3D6B"/>
                </a:solidFill>
                <a:latin typeface="+mj-lt"/>
              </a:rPr>
              <a:t>Tel. 052 / 630 79 29</a:t>
            </a:r>
          </a:p>
        </p:txBody>
      </p:sp>
      <p:sp>
        <p:nvSpPr>
          <p:cNvPr id="10" name="Inhaltsplatzhalter 15">
            <a:extLst>
              <a:ext uri="{FF2B5EF4-FFF2-40B4-BE49-F238E27FC236}">
                <a16:creationId xmlns:a16="http://schemas.microsoft.com/office/drawing/2014/main" id="{E7446F9D-B762-CA23-F5A1-957C6092156D}"/>
              </a:ext>
            </a:extLst>
          </p:cNvPr>
          <p:cNvSpPr txBox="1">
            <a:spLocks/>
          </p:cNvSpPr>
          <p:nvPr/>
        </p:nvSpPr>
        <p:spPr>
          <a:xfrm>
            <a:off x="1703512" y="5157192"/>
            <a:ext cx="8363272" cy="6480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spcBef>
                <a:spcPts val="1200"/>
              </a:spcBef>
              <a:buFont typeface="Wingdings" panose="05000000000000000000" pitchFamily="2" charset="2"/>
              <a:buChar char="Ø"/>
              <a:defRPr/>
            </a:pPr>
            <a:r>
              <a:rPr lang="de-CH" sz="2200" dirty="0">
                <a:solidFill>
                  <a:srgbClr val="003E7B"/>
                </a:solidFill>
                <a:latin typeface="Calibri"/>
              </a:rPr>
              <a:t>Nächster Info-Anlass: Mittwoch, 19. November 2025, 18:00 Uhr</a:t>
            </a:r>
          </a:p>
          <a:p>
            <a:pPr marL="342900" indent="-342900" algn="l">
              <a:spcBef>
                <a:spcPts val="1200"/>
              </a:spcBef>
              <a:buFont typeface="Wingdings" panose="05000000000000000000" pitchFamily="2" charset="2"/>
              <a:buChar char="Ø"/>
              <a:defRPr/>
            </a:pPr>
            <a:endParaRPr lang="de-CH" dirty="0">
              <a:solidFill>
                <a:srgbClr val="003E7B"/>
              </a:solidFill>
              <a:latin typeface="Calibri"/>
            </a:endParaRPr>
          </a:p>
          <a:p>
            <a:pPr marL="342900" indent="-342900" algn="l">
              <a:spcBef>
                <a:spcPts val="1200"/>
              </a:spcBef>
              <a:buFont typeface="Wingdings" panose="05000000000000000000" pitchFamily="2" charset="2"/>
              <a:buChar char="Ø"/>
              <a:defRPr/>
            </a:pPr>
            <a:endParaRPr lang="de-CH" dirty="0">
              <a:solidFill>
                <a:srgbClr val="003E7B"/>
              </a:solidFill>
              <a:latin typeface="Calibri"/>
            </a:endParaRPr>
          </a:p>
        </p:txBody>
      </p:sp>
      <p:cxnSp>
        <p:nvCxnSpPr>
          <p:cNvPr id="15" name="Gerade Verbindung 14">
            <a:extLst>
              <a:ext uri="{FF2B5EF4-FFF2-40B4-BE49-F238E27FC236}">
                <a16:creationId xmlns:a16="http://schemas.microsoft.com/office/drawing/2014/main" id="{870230E1-E7E7-BAF2-6E67-A19FFBC0F886}"/>
              </a:ext>
            </a:extLst>
          </p:cNvPr>
          <p:cNvCxnSpPr/>
          <p:nvPr/>
        </p:nvCxnSpPr>
        <p:spPr>
          <a:xfrm>
            <a:off x="1775520" y="5013176"/>
            <a:ext cx="871296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495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982579" y="2101996"/>
            <a:ext cx="9804399" cy="4256884"/>
          </a:xfrm>
        </p:spPr>
        <p:txBody>
          <a:bodyPr>
            <a:normAutofit/>
          </a:bodyPr>
          <a:lstStyle/>
          <a:p>
            <a:pPr algn="l"/>
            <a:r>
              <a:rPr lang="de-DE" b="1" dirty="0">
                <a:solidFill>
                  <a:srgbClr val="000000"/>
                </a:solidFill>
                <a:latin typeface="Century Gothic" panose="020B0502020202020204" pitchFamily="34" charset="0"/>
                <a:cs typeface="Arial"/>
              </a:rPr>
              <a:t>Beantwortung von Fragen und persönliche Gespräche </a:t>
            </a:r>
          </a:p>
          <a:p>
            <a:pPr algn="l"/>
            <a:endParaRPr lang="de-DE" b="1" dirty="0">
              <a:solidFill>
                <a:srgbClr val="000000"/>
              </a:solidFill>
              <a:latin typeface="Century Gothic" panose="020B0502020202020204" pitchFamily="34" charset="0"/>
              <a:cs typeface="Arial"/>
            </a:endParaRPr>
          </a:p>
          <a:p>
            <a:pPr marL="1257300" lvl="2" indent="-342900" algn="l">
              <a:buFont typeface="Arial" panose="020B0604020202020204" pitchFamily="34" charset="0"/>
              <a:buChar char="•"/>
            </a:pPr>
            <a:r>
              <a:rPr lang="de-DE" sz="2400" dirty="0">
                <a:solidFill>
                  <a:srgbClr val="000000"/>
                </a:solidFill>
                <a:latin typeface="Century Gothic" panose="020B0502020202020204" pitchFamily="34" charset="0"/>
                <a:cs typeface="Arial"/>
              </a:rPr>
              <a:t>Schülerinnen und Schüler verschiedener Berufsfelder</a:t>
            </a:r>
          </a:p>
          <a:p>
            <a:pPr marL="1257300" lvl="2" indent="-342900" algn="l">
              <a:buFont typeface="Arial" panose="020B0604020202020204" pitchFamily="34" charset="0"/>
              <a:buChar char="•"/>
            </a:pPr>
            <a:r>
              <a:rPr lang="de-DE" sz="2400" dirty="0">
                <a:solidFill>
                  <a:srgbClr val="000000"/>
                </a:solidFill>
                <a:latin typeface="Century Gothic" panose="020B0502020202020204" pitchFamily="34" charset="0"/>
                <a:cs typeface="Arial"/>
              </a:rPr>
              <a:t>Matthias Schoch (Leiter FMS)</a:t>
            </a:r>
          </a:p>
          <a:p>
            <a:pPr marL="1168400" lvl="1" indent="-457200" algn="l">
              <a:buFont typeface="Wingdings" charset="2"/>
              <a:buChar char="Ø"/>
            </a:pPr>
            <a:endParaRPr lang="de-DE" sz="2400" dirty="0">
              <a:latin typeface="Century Gothic" panose="020B0502020202020204" pitchFamily="34" charset="0"/>
              <a:cs typeface="Arial"/>
            </a:endParaRPr>
          </a:p>
        </p:txBody>
      </p:sp>
      <p:pic>
        <p:nvPicPr>
          <p:cNvPr id="4" name="Grafik 3">
            <a:extLst>
              <a:ext uri="{FF2B5EF4-FFF2-40B4-BE49-F238E27FC236}">
                <a16:creationId xmlns:a16="http://schemas.microsoft.com/office/drawing/2014/main" id="{9092EBD2-4E0E-CAB8-5D1D-A569DDEE5824}"/>
              </a:ext>
            </a:extLst>
          </p:cNvPr>
          <p:cNvPicPr>
            <a:picLocks noChangeAspect="1"/>
          </p:cNvPicPr>
          <p:nvPr/>
        </p:nvPicPr>
        <p:blipFill>
          <a:blip r:embed="rId3"/>
          <a:stretch>
            <a:fillRect/>
          </a:stretch>
        </p:blipFill>
        <p:spPr>
          <a:xfrm>
            <a:off x="289931" y="217003"/>
            <a:ext cx="2319209" cy="727145"/>
          </a:xfrm>
          <a:prstGeom prst="rect">
            <a:avLst/>
          </a:prstGeom>
        </p:spPr>
      </p:pic>
      <p:sp>
        <p:nvSpPr>
          <p:cNvPr id="6" name="Textfeld 5">
            <a:extLst>
              <a:ext uri="{FF2B5EF4-FFF2-40B4-BE49-F238E27FC236}">
                <a16:creationId xmlns:a16="http://schemas.microsoft.com/office/drawing/2014/main" id="{168F487D-7E20-64C4-05BD-0BB5BF79C5DC}"/>
              </a:ext>
            </a:extLst>
          </p:cNvPr>
          <p:cNvSpPr txBox="1"/>
          <p:nvPr/>
        </p:nvSpPr>
        <p:spPr>
          <a:xfrm>
            <a:off x="990600" y="1261222"/>
            <a:ext cx="2880747" cy="523220"/>
          </a:xfrm>
          <a:prstGeom prst="rect">
            <a:avLst/>
          </a:prstGeom>
          <a:noFill/>
        </p:spPr>
        <p:txBody>
          <a:bodyPr wrap="square" rtlCol="0">
            <a:spAutoFit/>
          </a:bodyPr>
          <a:lstStyle/>
          <a:p>
            <a:r>
              <a:rPr lang="de-DE" sz="2800" b="1" dirty="0">
                <a:latin typeface="Century Gothic" panose="020B0502020202020204" pitchFamily="34" charset="0"/>
                <a:ea typeface="Tahoma" panose="020B0604030504040204" pitchFamily="34" charset="0"/>
                <a:cs typeface="Arial" panose="020B0604020202020204" pitchFamily="34" charset="0"/>
              </a:rPr>
              <a:t>Ablauf: Teil 2</a:t>
            </a:r>
          </a:p>
        </p:txBody>
      </p:sp>
    </p:spTree>
    <p:extLst>
      <p:ext uri="{BB962C8B-B14F-4D97-AF65-F5344CB8AC3E}">
        <p14:creationId xmlns:p14="http://schemas.microsoft.com/office/powerpoint/2010/main" val="20811836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8"/>
          <p:cNvSpPr>
            <a:spLocks noChangeArrowheads="1"/>
          </p:cNvSpPr>
          <p:nvPr/>
        </p:nvSpPr>
        <p:spPr bwMode="auto">
          <a:xfrm>
            <a:off x="1410683" y="1574847"/>
            <a:ext cx="10371963" cy="3852285"/>
          </a:xfrm>
          <a:prstGeom prst="rect">
            <a:avLst/>
          </a:prstGeom>
          <a:noFill/>
          <a:ln w="9525">
            <a:noFill/>
            <a:miter lim="800000"/>
            <a:headEnd/>
            <a:tailEnd/>
          </a:ln>
          <a:effectLst/>
        </p:spPr>
        <p:txBody>
          <a:bodyPr/>
          <a:lstStyle/>
          <a:p>
            <a:pPr>
              <a:spcBef>
                <a:spcPct val="20000"/>
              </a:spcBef>
              <a:tabLst>
                <a:tab pos="2006600" algn="l"/>
              </a:tabLst>
            </a:pPr>
            <a:r>
              <a:rPr lang="de-CH" dirty="0">
                <a:latin typeface="Century Gothic" panose="020B0502020202020204" pitchFamily="34" charset="0"/>
              </a:rPr>
              <a:t>Voraussetzung			Erfolgreiche Absolvierung der 3. Sek</a:t>
            </a:r>
          </a:p>
          <a:p>
            <a:pPr>
              <a:spcBef>
                <a:spcPct val="20000"/>
              </a:spcBef>
              <a:tabLst>
                <a:tab pos="2006600" algn="l"/>
              </a:tabLst>
            </a:pPr>
            <a:endParaRPr lang="de-CH" dirty="0">
              <a:latin typeface="Century Gothic" panose="020B0502020202020204" pitchFamily="34" charset="0"/>
            </a:endParaRPr>
          </a:p>
          <a:p>
            <a:pPr>
              <a:spcBef>
                <a:spcPct val="20000"/>
              </a:spcBef>
              <a:tabLst>
                <a:tab pos="2006600" algn="l"/>
              </a:tabLst>
            </a:pPr>
            <a:r>
              <a:rPr lang="de-CH" dirty="0">
                <a:latin typeface="Century Gothic" panose="020B0502020202020204" pitchFamily="34" charset="0"/>
              </a:rPr>
              <a:t>Prüfungsfächer			Deutsch</a:t>
            </a:r>
          </a:p>
          <a:p>
            <a:pPr>
              <a:spcBef>
                <a:spcPct val="20000"/>
              </a:spcBef>
            </a:pPr>
            <a:r>
              <a:rPr lang="de-CH" dirty="0">
                <a:latin typeface="Century Gothic" panose="020B0502020202020204" pitchFamily="34" charset="0"/>
              </a:rPr>
              <a:t>Aufnahmeprüfung		Mathematik</a:t>
            </a:r>
          </a:p>
          <a:p>
            <a:pPr eaLnBrk="1" hangingPunct="1">
              <a:spcBef>
                <a:spcPct val="20000"/>
              </a:spcBef>
            </a:pPr>
            <a:endParaRPr lang="de-CH" dirty="0">
              <a:latin typeface="Century Gothic" panose="020B0502020202020204" pitchFamily="34" charset="0"/>
            </a:endParaRPr>
          </a:p>
          <a:p>
            <a:pPr eaLnBrk="1" hangingPunct="1">
              <a:spcBef>
                <a:spcPct val="20000"/>
              </a:spcBef>
            </a:pPr>
            <a:endParaRPr lang="de-CH" dirty="0">
              <a:latin typeface="Century Gothic" panose="020B0502020202020204" pitchFamily="34" charset="0"/>
            </a:endParaRPr>
          </a:p>
          <a:p>
            <a:pPr eaLnBrk="1" hangingPunct="1">
              <a:spcBef>
                <a:spcPct val="20000"/>
              </a:spcBef>
            </a:pPr>
            <a:r>
              <a:rPr lang="de-CH" dirty="0">
                <a:latin typeface="Century Gothic" panose="020B0502020202020204" pitchFamily="34" charset="0"/>
              </a:rPr>
              <a:t>Aufnahme in die Probezeit	Wenn die Summe der Prüfungsnoten mindestens 8 Punkte beträgt. Bei Empfehlung 	Sekundarlehrperson: auch durch Beschluss der 						Prüfungskonferenz möglich.</a:t>
            </a:r>
          </a:p>
          <a:p>
            <a:pPr eaLnBrk="1" hangingPunct="1">
              <a:spcBef>
                <a:spcPct val="20000"/>
              </a:spcBef>
            </a:pPr>
            <a:endParaRPr lang="de-CH" dirty="0">
              <a:latin typeface="Century Gothic" panose="020B0502020202020204" pitchFamily="34" charset="0"/>
            </a:endParaRPr>
          </a:p>
          <a:p>
            <a:pPr>
              <a:spcBef>
                <a:spcPct val="20000"/>
              </a:spcBef>
            </a:pPr>
            <a:r>
              <a:rPr lang="de-CH" dirty="0">
                <a:latin typeface="Century Gothic" panose="020B0502020202020204" pitchFamily="34" charset="0"/>
              </a:rPr>
              <a:t>Probezeit FMS			1 Semester</a:t>
            </a:r>
          </a:p>
          <a:p>
            <a:pPr>
              <a:spcBef>
                <a:spcPct val="20000"/>
              </a:spcBef>
            </a:pPr>
            <a:endParaRPr lang="de-CH" dirty="0">
              <a:latin typeface="Century Gothic" panose="020B0502020202020204" pitchFamily="34" charset="0"/>
            </a:endParaRPr>
          </a:p>
        </p:txBody>
      </p:sp>
      <p:sp>
        <p:nvSpPr>
          <p:cNvPr id="19" name="Rectangle 29"/>
          <p:cNvSpPr>
            <a:spLocks noChangeArrowheads="1"/>
          </p:cNvSpPr>
          <p:nvPr/>
        </p:nvSpPr>
        <p:spPr bwMode="auto">
          <a:xfrm>
            <a:off x="4013200" y="1430868"/>
            <a:ext cx="6840538" cy="380999"/>
          </a:xfrm>
          <a:prstGeom prst="rect">
            <a:avLst/>
          </a:prstGeom>
          <a:noFill/>
          <a:ln w="9525">
            <a:noFill/>
            <a:miter lim="800000"/>
            <a:headEnd/>
            <a:tailEnd/>
          </a:ln>
          <a:effectLst/>
        </p:spPr>
        <p:txBody>
          <a:bodyPr/>
          <a:lstStyle/>
          <a:p>
            <a:pPr marL="476250" lvl="1" indent="-285750">
              <a:spcBef>
                <a:spcPct val="20000"/>
              </a:spcBef>
              <a:tabLst>
                <a:tab pos="2006600" algn="l"/>
              </a:tabLst>
            </a:pPr>
            <a:endParaRPr lang="de-CH" dirty="0">
              <a:latin typeface="Century Gothic" panose="020B0502020202020204" pitchFamily="34" charset="0"/>
            </a:endParaRPr>
          </a:p>
        </p:txBody>
      </p:sp>
      <p:sp>
        <p:nvSpPr>
          <p:cNvPr id="20" name="Rectangle 24"/>
          <p:cNvSpPr>
            <a:spLocks noChangeArrowheads="1"/>
          </p:cNvSpPr>
          <p:nvPr/>
        </p:nvSpPr>
        <p:spPr bwMode="auto">
          <a:xfrm>
            <a:off x="4005792" y="3429001"/>
            <a:ext cx="6662208" cy="1884891"/>
          </a:xfrm>
          <a:prstGeom prst="rect">
            <a:avLst/>
          </a:prstGeom>
          <a:noFill/>
          <a:ln w="9525">
            <a:noFill/>
            <a:miter lim="800000"/>
            <a:headEnd/>
            <a:tailEnd/>
          </a:ln>
          <a:effectLst/>
        </p:spPr>
        <p:txBody>
          <a:bodyPr/>
          <a:lstStyle/>
          <a:p>
            <a:pPr marL="190500" lvl="1" indent="6350">
              <a:spcBef>
                <a:spcPct val="20000"/>
              </a:spcBef>
            </a:pPr>
            <a:endParaRPr lang="de-CH" dirty="0">
              <a:latin typeface="Century Gothic" panose="020B0502020202020204" pitchFamily="34" charset="0"/>
            </a:endParaRPr>
          </a:p>
        </p:txBody>
      </p:sp>
      <p:graphicFrame>
        <p:nvGraphicFramePr>
          <p:cNvPr id="28" name="Diagramm 27">
            <a:extLst>
              <a:ext uri="{FF2B5EF4-FFF2-40B4-BE49-F238E27FC236}">
                <a16:creationId xmlns:a16="http://schemas.microsoft.com/office/drawing/2014/main" id="{5A80B1BD-F1C1-D74F-B8BB-CB1BE2305D95}"/>
              </a:ext>
            </a:extLst>
          </p:cNvPr>
          <p:cNvGraphicFramePr/>
          <p:nvPr>
            <p:extLst>
              <p:ext uri="{D42A27DB-BD31-4B8C-83A1-F6EECF244321}">
                <p14:modId xmlns:p14="http://schemas.microsoft.com/office/powerpoint/2010/main" val="3721576308"/>
              </p:ext>
            </p:extLst>
          </p:nvPr>
        </p:nvGraphicFramePr>
        <p:xfrm>
          <a:off x="1529372" y="5918981"/>
          <a:ext cx="9158287" cy="12756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fik 2">
            <a:extLst>
              <a:ext uri="{FF2B5EF4-FFF2-40B4-BE49-F238E27FC236}">
                <a16:creationId xmlns:a16="http://schemas.microsoft.com/office/drawing/2014/main" id="{B5811E4B-3C4A-96BE-20A1-5D144632BEFC}"/>
              </a:ext>
            </a:extLst>
          </p:cNvPr>
          <p:cNvPicPr>
            <a:picLocks noChangeAspect="1"/>
          </p:cNvPicPr>
          <p:nvPr/>
        </p:nvPicPr>
        <p:blipFill>
          <a:blip r:embed="rId9"/>
          <a:stretch>
            <a:fillRect/>
          </a:stretch>
        </p:blipFill>
        <p:spPr>
          <a:xfrm>
            <a:off x="289931" y="217003"/>
            <a:ext cx="2319209" cy="727145"/>
          </a:xfrm>
          <a:prstGeom prst="rect">
            <a:avLst/>
          </a:prstGeom>
        </p:spPr>
      </p:pic>
      <p:sp>
        <p:nvSpPr>
          <p:cNvPr id="6" name="Text Box 3">
            <a:extLst>
              <a:ext uri="{FF2B5EF4-FFF2-40B4-BE49-F238E27FC236}">
                <a16:creationId xmlns:a16="http://schemas.microsoft.com/office/drawing/2014/main" id="{EAB89F9F-3725-FB9A-7570-D33C2CB506CD}"/>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Aufnahmeprüfung 2026</a:t>
            </a:r>
          </a:p>
        </p:txBody>
      </p:sp>
    </p:spTree>
    <p:custDataLst>
      <p:tags r:id="rId1"/>
    </p:custDataLst>
    <p:extLst>
      <p:ext uri="{BB962C8B-B14F-4D97-AF65-F5344CB8AC3E}">
        <p14:creationId xmlns:p14="http://schemas.microsoft.com/office/powerpoint/2010/main" val="318368023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036" name="Text Box 92">
            <a:extLst>
              <a:ext uri="{FF2B5EF4-FFF2-40B4-BE49-F238E27FC236}">
                <a16:creationId xmlns:a16="http://schemas.microsoft.com/office/drawing/2014/main" id="{14259315-FDEC-0A49-A525-1695EC4FA2FA}"/>
              </a:ext>
            </a:extLst>
          </p:cNvPr>
          <p:cNvSpPr txBox="1">
            <a:spLocks noChangeArrowheads="1"/>
          </p:cNvSpPr>
          <p:nvPr/>
        </p:nvSpPr>
        <p:spPr bwMode="auto">
          <a:xfrm>
            <a:off x="2862761" y="3544888"/>
            <a:ext cx="5793593" cy="1477328"/>
          </a:xfrm>
          <a:prstGeom prst="rect">
            <a:avLst/>
          </a:prstGeom>
          <a:noFill/>
          <a:ln w="57150">
            <a:solidFill>
              <a:srgbClr val="5BAD63"/>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pPr algn="ctr">
              <a:spcBef>
                <a:spcPct val="50000"/>
              </a:spcBef>
            </a:pPr>
            <a:r>
              <a:rPr lang="de-CH" altLang="de-DE" sz="2000" dirty="0">
                <a:latin typeface="Century Gothic" panose="020B0502020202020204" pitchFamily="34" charset="0"/>
              </a:rPr>
              <a:t>Bei Krankheit: </a:t>
            </a:r>
            <a:br>
              <a:rPr lang="de-CH" altLang="de-DE" sz="2000" dirty="0">
                <a:latin typeface="Century Gothic" panose="020B0502020202020204" pitchFamily="34" charset="0"/>
              </a:rPr>
            </a:br>
            <a:r>
              <a:rPr lang="de-CH" altLang="de-DE" sz="2000" b="0" dirty="0">
                <a:latin typeface="Century Gothic" panose="020B0502020202020204" pitchFamily="34" charset="0"/>
              </a:rPr>
              <a:t>Mitteilung ans Sekretariat </a:t>
            </a:r>
            <a:r>
              <a:rPr lang="de-CH" altLang="de-DE" sz="2000" b="0" dirty="0">
                <a:latin typeface="Century Gothic" panose="020B0502020202020204" pitchFamily="34" charset="0"/>
                <a:sym typeface="Wingdings" pitchFamily="2" charset="2"/>
              </a:rPr>
              <a:t> </a:t>
            </a:r>
            <a:r>
              <a:rPr lang="de-CH" altLang="de-DE" sz="2000" b="0" dirty="0">
                <a:latin typeface="Century Gothic" panose="020B0502020202020204" pitchFamily="34" charset="0"/>
              </a:rPr>
              <a:t>Nachprüfung </a:t>
            </a:r>
            <a:br>
              <a:rPr lang="de-CH" altLang="de-DE" sz="2000" dirty="0">
                <a:latin typeface="Century Gothic" panose="020B0502020202020204" pitchFamily="34" charset="0"/>
              </a:rPr>
            </a:br>
            <a:endParaRPr lang="de-CH" altLang="de-DE" sz="2000" dirty="0">
              <a:latin typeface="Century Gothic" panose="020B0502020202020204" pitchFamily="34" charset="0"/>
            </a:endParaRPr>
          </a:p>
          <a:p>
            <a:pPr algn="ctr">
              <a:spcBef>
                <a:spcPct val="50000"/>
              </a:spcBef>
            </a:pPr>
            <a:r>
              <a:rPr lang="de-CH" altLang="de-DE" sz="2000" dirty="0">
                <a:latin typeface="Century Gothic" panose="020B0502020202020204" pitchFamily="34" charset="0"/>
              </a:rPr>
              <a:t>Krankheit ist kein </a:t>
            </a:r>
            <a:r>
              <a:rPr lang="de-CH" altLang="de-DE" sz="2000" dirty="0" err="1">
                <a:latin typeface="Century Gothic" panose="020B0502020202020204" pitchFamily="34" charset="0"/>
              </a:rPr>
              <a:t>Rekursgrund</a:t>
            </a:r>
            <a:r>
              <a:rPr lang="de-CH" altLang="de-DE" sz="2000" dirty="0">
                <a:latin typeface="Century Gothic" panose="020B0502020202020204" pitchFamily="34" charset="0"/>
              </a:rPr>
              <a:t>.</a:t>
            </a:r>
            <a:r>
              <a:rPr lang="de-CH" altLang="de-DE" sz="2000" dirty="0">
                <a:solidFill>
                  <a:schemeClr val="bg1"/>
                </a:solidFill>
                <a:latin typeface="Century Gothic" panose="020B0502020202020204" pitchFamily="34" charset="0"/>
              </a:rPr>
              <a:t>)</a:t>
            </a:r>
          </a:p>
        </p:txBody>
      </p:sp>
      <p:sp>
        <p:nvSpPr>
          <p:cNvPr id="38935" name="Rechteck 42">
            <a:extLst>
              <a:ext uri="{FF2B5EF4-FFF2-40B4-BE49-F238E27FC236}">
                <a16:creationId xmlns:a16="http://schemas.microsoft.com/office/drawing/2014/main" id="{71896B94-6D7D-212E-94C8-9ABA56CE19B6}"/>
              </a:ext>
            </a:extLst>
          </p:cNvPr>
          <p:cNvSpPr>
            <a:spLocks noChangeArrowheads="1"/>
          </p:cNvSpPr>
          <p:nvPr/>
        </p:nvSpPr>
        <p:spPr bwMode="auto">
          <a:xfrm>
            <a:off x="2687639" y="1270001"/>
            <a:ext cx="38814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pic>
        <p:nvPicPr>
          <p:cNvPr id="2" name="Grafik 1">
            <a:extLst>
              <a:ext uri="{FF2B5EF4-FFF2-40B4-BE49-F238E27FC236}">
                <a16:creationId xmlns:a16="http://schemas.microsoft.com/office/drawing/2014/main" id="{9D540D92-1D2D-239B-C0B3-36BE38817A7C}"/>
              </a:ext>
            </a:extLst>
          </p:cNvPr>
          <p:cNvPicPr>
            <a:picLocks noChangeAspect="1"/>
          </p:cNvPicPr>
          <p:nvPr/>
        </p:nvPicPr>
        <p:blipFill>
          <a:blip r:embed="rId3"/>
          <a:stretch>
            <a:fillRect/>
          </a:stretch>
        </p:blipFill>
        <p:spPr>
          <a:xfrm>
            <a:off x="289931" y="217003"/>
            <a:ext cx="2319209" cy="727145"/>
          </a:xfrm>
          <a:prstGeom prst="rect">
            <a:avLst/>
          </a:prstGeom>
        </p:spPr>
      </p:pic>
      <p:sp>
        <p:nvSpPr>
          <p:cNvPr id="3" name="Text Box 3">
            <a:extLst>
              <a:ext uri="{FF2B5EF4-FFF2-40B4-BE49-F238E27FC236}">
                <a16:creationId xmlns:a16="http://schemas.microsoft.com/office/drawing/2014/main" id="{70329180-2447-7018-56C4-46688848EC28}"/>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Aufnahmeprüfung 2026</a:t>
            </a:r>
          </a:p>
        </p:txBody>
      </p:sp>
      <p:graphicFrame>
        <p:nvGraphicFramePr>
          <p:cNvPr id="4" name="Tabelle 3">
            <a:extLst>
              <a:ext uri="{FF2B5EF4-FFF2-40B4-BE49-F238E27FC236}">
                <a16:creationId xmlns:a16="http://schemas.microsoft.com/office/drawing/2014/main" id="{E2A0FBC4-433C-5DD6-B448-B635A8306F2F}"/>
              </a:ext>
            </a:extLst>
          </p:cNvPr>
          <p:cNvGraphicFramePr>
            <a:graphicFrameLocks noGrp="1"/>
          </p:cNvGraphicFramePr>
          <p:nvPr>
            <p:extLst>
              <p:ext uri="{D42A27DB-BD31-4B8C-83A1-F6EECF244321}">
                <p14:modId xmlns:p14="http://schemas.microsoft.com/office/powerpoint/2010/main" val="890210862"/>
              </p:ext>
            </p:extLst>
          </p:nvPr>
        </p:nvGraphicFramePr>
        <p:xfrm>
          <a:off x="1196340" y="1576388"/>
          <a:ext cx="8963658" cy="1752600"/>
        </p:xfrm>
        <a:graphic>
          <a:graphicData uri="http://schemas.openxmlformats.org/drawingml/2006/table">
            <a:tbl>
              <a:tblPr firstRow="1" bandRow="1">
                <a:tableStyleId>{2D5ABB26-0587-4C30-8999-92F81FD0307C}</a:tableStyleId>
              </a:tblPr>
              <a:tblGrid>
                <a:gridCol w="3307080">
                  <a:extLst>
                    <a:ext uri="{9D8B030D-6E8A-4147-A177-3AD203B41FA5}">
                      <a16:colId xmlns:a16="http://schemas.microsoft.com/office/drawing/2014/main" val="3798925474"/>
                    </a:ext>
                  </a:extLst>
                </a:gridCol>
                <a:gridCol w="2668692">
                  <a:extLst>
                    <a:ext uri="{9D8B030D-6E8A-4147-A177-3AD203B41FA5}">
                      <a16:colId xmlns:a16="http://schemas.microsoft.com/office/drawing/2014/main" val="4231037931"/>
                    </a:ext>
                  </a:extLst>
                </a:gridCol>
                <a:gridCol w="2987886">
                  <a:extLst>
                    <a:ext uri="{9D8B030D-6E8A-4147-A177-3AD203B41FA5}">
                      <a16:colId xmlns:a16="http://schemas.microsoft.com/office/drawing/2014/main" val="135477202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1" dirty="0">
                          <a:latin typeface="Century Gothic" panose="020B0502020202020204" pitchFamily="34" charset="0"/>
                        </a:rPr>
                        <a:t>Donnerstag, 19. März 2026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1" dirty="0">
                          <a:latin typeface="Century Gothic" panose="020B0502020202020204" pitchFamily="34" charset="0"/>
                        </a:rPr>
                        <a:t>Freitag, 20. März 2026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1" dirty="0">
                          <a:latin typeface="Century Gothic" panose="020B0502020202020204" pitchFamily="34" charset="0"/>
                        </a:rPr>
                        <a:t>Montag, 23. März 2026</a:t>
                      </a:r>
                      <a:endParaRPr lang="de-CH" b="1"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891562"/>
                  </a:ext>
                </a:extLst>
              </a:tr>
              <a:tr h="370840">
                <a:tc>
                  <a:txBody>
                    <a:bodyPr/>
                    <a:lstStyle/>
                    <a:p>
                      <a:r>
                        <a:rPr lang="de-CH" dirty="0">
                          <a:latin typeface="Century Gothic" panose="020B0502020202020204" pitchFamily="34" charset="0"/>
                        </a:rPr>
                        <a:t>9.00 – 11.00 Uhr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latin typeface="Century Gothic" panose="020B0502020202020204" pitchFamily="34" charset="0"/>
                        </a:rPr>
                        <a:t>9.00 – 11.00 Uhr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latin typeface="Century Gothic" panose="020B0502020202020204" pitchFamily="34" charset="0"/>
                        </a:rPr>
                        <a:t>9.00 – 11.00 Uhr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63806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dirty="0">
                          <a:latin typeface="Century Gothic" panose="020B0502020202020204" pitchFamily="34" charset="0"/>
                        </a:rPr>
                        <a:t>Deutsch</a:t>
                      </a:r>
                    </a:p>
                    <a:p>
                      <a:r>
                        <a:rPr lang="de-CH" dirty="0">
                          <a:latin typeface="Century Gothic" panose="020B0502020202020204" pitchFamily="34" charset="0"/>
                        </a:rPr>
                        <a:t>GYM und FMS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dirty="0">
                          <a:latin typeface="Century Gothic" panose="020B0502020202020204" pitchFamily="34" charset="0"/>
                        </a:rPr>
                        <a:t>Mathematik</a:t>
                      </a:r>
                    </a:p>
                    <a:p>
                      <a:r>
                        <a:rPr lang="de-CH" dirty="0">
                          <a:latin typeface="Century Gothic" panose="020B0502020202020204" pitchFamily="34" charset="0"/>
                        </a:rPr>
                        <a:t>GYM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ltLang="de-DE" sz="1800" b="0" dirty="0">
                          <a:latin typeface="Century Gothic" panose="020B0502020202020204" pitchFamily="34" charset="0"/>
                        </a:rPr>
                        <a:t>Mathematik</a:t>
                      </a:r>
                    </a:p>
                    <a:p>
                      <a:r>
                        <a:rPr lang="de-CH" dirty="0">
                          <a:latin typeface="Century Gothic" panose="020B0502020202020204" pitchFamily="34" charset="0"/>
                        </a:rPr>
                        <a:t>FMS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3083603"/>
                  </a:ext>
                </a:extLst>
              </a:tr>
              <a:tr h="370840">
                <a:tc>
                  <a:txBody>
                    <a:bodyPr/>
                    <a:lstStyle/>
                    <a:p>
                      <a:endParaRPr lang="de-CH">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e-CH">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de-CH"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078352"/>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C6C3D8A1-46FA-2545-8F55-D50D67FC1EA5}"/>
              </a:ext>
            </a:extLst>
          </p:cNvPr>
          <p:cNvGraphicFramePr/>
          <p:nvPr>
            <p:extLst>
              <p:ext uri="{D42A27DB-BD31-4B8C-83A1-F6EECF244321}">
                <p14:modId xmlns:p14="http://schemas.microsoft.com/office/powerpoint/2010/main" val="2214854272"/>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6">
            <a:extLst>
              <a:ext uri="{FF2B5EF4-FFF2-40B4-BE49-F238E27FC236}">
                <a16:creationId xmlns:a16="http://schemas.microsoft.com/office/drawing/2014/main" id="{7CB80107-C729-7C4A-9770-679A7E3E7841}"/>
              </a:ext>
            </a:extLst>
          </p:cNvPr>
          <p:cNvSpPr>
            <a:spLocks noChangeArrowheads="1"/>
          </p:cNvSpPr>
          <p:nvPr/>
        </p:nvSpPr>
        <p:spPr bwMode="auto">
          <a:xfrm>
            <a:off x="1909764" y="1420814"/>
            <a:ext cx="8772524" cy="4312329"/>
          </a:xfrm>
          <a:prstGeom prst="rect">
            <a:avLst/>
          </a:prstGeom>
          <a:noFill/>
          <a:ln w="9525">
            <a:noFill/>
            <a:miter lim="800000"/>
            <a:headEnd/>
            <a:tailEnd/>
          </a:ln>
          <a:effectLst/>
        </p:spPr>
        <p:txBody>
          <a:bodyPr/>
          <a:lstStyle/>
          <a:p>
            <a:pPr marL="457200" indent="-457200">
              <a:spcBef>
                <a:spcPct val="20000"/>
              </a:spcBef>
              <a:buFontTx/>
              <a:buAutoNum type="arabicPeriod"/>
              <a:tabLst>
                <a:tab pos="1139825" algn="l"/>
                <a:tab pos="2381250" algn="l"/>
              </a:tabLst>
            </a:pPr>
            <a:r>
              <a:rPr lang="de-CH" sz="2000" dirty="0">
                <a:latin typeface="Century Gothic" panose="020B0502020202020204" pitchFamily="34" charset="0"/>
                <a:cs typeface="Arial" panose="020B0604020202020204" pitchFamily="34" charset="0"/>
              </a:rPr>
              <a:t>Elektronische Anmeldung via Link auf der Homepage der Kantonsschule (</a:t>
            </a:r>
            <a:r>
              <a:rPr lang="de-CH" sz="2000" dirty="0">
                <a:latin typeface="Century Gothic" panose="020B0502020202020204" pitchFamily="34" charset="0"/>
                <a:cs typeface="Arial" panose="020B0604020202020204" pitchFamily="34" charset="0"/>
                <a:hlinkClick r:id="rId9"/>
              </a:rPr>
              <a:t>www.kanti.sh.ch</a:t>
            </a:r>
            <a:r>
              <a:rPr lang="de-CH" sz="2000" dirty="0">
                <a:latin typeface="Century Gothic" panose="020B0502020202020204" pitchFamily="34" charset="0"/>
                <a:cs typeface="Arial" panose="020B0604020202020204" pitchFamily="34" charset="0"/>
              </a:rPr>
              <a:t>). Ab 7. Januar 2026 möglich.</a:t>
            </a:r>
          </a:p>
          <a:p>
            <a:pPr marL="228600" indent="-228600">
              <a:spcBef>
                <a:spcPct val="20000"/>
              </a:spcBef>
              <a:buFont typeface="+mj-lt"/>
              <a:buAutoNum type="arabicPeriod"/>
              <a:tabLst>
                <a:tab pos="1139825" algn="l"/>
                <a:tab pos="2381250" algn="l"/>
              </a:tabLst>
            </a:pPr>
            <a:endParaRPr lang="de-CH" sz="900" dirty="0">
              <a:latin typeface="Century Gothic" panose="020B0502020202020204" pitchFamily="34" charset="0"/>
              <a:cs typeface="Arial" panose="020B0604020202020204" pitchFamily="34" charset="0"/>
            </a:endParaRPr>
          </a:p>
          <a:p>
            <a:pPr marL="457200" indent="-457200">
              <a:spcBef>
                <a:spcPct val="20000"/>
              </a:spcBef>
              <a:buFontTx/>
              <a:buAutoNum type="arabicPeriod"/>
              <a:tabLst>
                <a:tab pos="1139825" algn="l"/>
                <a:tab pos="2381250" algn="l"/>
              </a:tabLst>
            </a:pPr>
            <a:r>
              <a:rPr lang="de-CH" sz="2000" dirty="0">
                <a:latin typeface="Century Gothic" panose="020B0502020202020204" pitchFamily="34" charset="0"/>
                <a:cs typeface="Arial" panose="020B0604020202020204" pitchFamily="34" charset="0"/>
              </a:rPr>
              <a:t>Anmeldeformular ausdrucken und der Sekundarlehrlehrperson abgeben.</a:t>
            </a:r>
          </a:p>
          <a:p>
            <a:pPr marL="228600" indent="-228600">
              <a:spcBef>
                <a:spcPct val="20000"/>
              </a:spcBef>
              <a:buFont typeface="+mj-lt"/>
              <a:buAutoNum type="arabicPeriod"/>
              <a:tabLst>
                <a:tab pos="1139825" algn="l"/>
                <a:tab pos="2381250" algn="l"/>
              </a:tabLst>
            </a:pPr>
            <a:endParaRPr lang="de-CH" sz="900" dirty="0">
              <a:latin typeface="Century Gothic" panose="020B0502020202020204" pitchFamily="34" charset="0"/>
              <a:cs typeface="Arial" panose="020B0604020202020204" pitchFamily="34" charset="0"/>
            </a:endParaRPr>
          </a:p>
          <a:p>
            <a:pPr marL="457200" indent="-457200">
              <a:spcBef>
                <a:spcPct val="20000"/>
              </a:spcBef>
              <a:buFontTx/>
              <a:buAutoNum type="arabicPeriod"/>
              <a:tabLst>
                <a:tab pos="1139825" algn="l"/>
                <a:tab pos="2381250" algn="l"/>
              </a:tabLst>
            </a:pPr>
            <a:r>
              <a:rPr lang="de-CH" sz="2000" dirty="0">
                <a:latin typeface="Century Gothic" panose="020B0502020202020204" pitchFamily="34" charset="0"/>
                <a:cs typeface="Arial" panose="020B0604020202020204" pitchFamily="34" charset="0"/>
              </a:rPr>
              <a:t>Die Sek.-LP ergänzt den Anmeldebogen, bespricht diesen mit Ihnen (Eltern u. Sek.-LP unterschreiben).</a:t>
            </a:r>
          </a:p>
          <a:p>
            <a:pPr marL="228600" indent="-228600">
              <a:spcBef>
                <a:spcPct val="20000"/>
              </a:spcBef>
              <a:buFont typeface="+mj-lt"/>
              <a:buAutoNum type="arabicPeriod"/>
              <a:tabLst>
                <a:tab pos="1139825" algn="l"/>
                <a:tab pos="2381250" algn="l"/>
              </a:tabLst>
            </a:pPr>
            <a:endParaRPr lang="de-CH" sz="900" dirty="0">
              <a:latin typeface="Century Gothic" panose="020B0502020202020204" pitchFamily="34" charset="0"/>
              <a:cs typeface="Arial" panose="020B0604020202020204" pitchFamily="34" charset="0"/>
            </a:endParaRPr>
          </a:p>
          <a:p>
            <a:pPr marL="457200" indent="-457200">
              <a:spcBef>
                <a:spcPct val="20000"/>
              </a:spcBef>
              <a:buFontTx/>
              <a:buAutoNum type="arabicPeriod"/>
              <a:tabLst>
                <a:tab pos="1139825" algn="l"/>
                <a:tab pos="2381250" algn="l"/>
              </a:tabLst>
            </a:pPr>
            <a:r>
              <a:rPr lang="de-CH" sz="2000" dirty="0">
                <a:latin typeface="Century Gothic" panose="020B0502020202020204" pitchFamily="34" charset="0"/>
                <a:cs typeface="Arial" panose="020B0604020202020204" pitchFamily="34" charset="0"/>
              </a:rPr>
              <a:t>Sek.-LP gibt den Anmeldebogen im Kanti-Sekretariat bis spätestens 19. Februar 2026 ab.</a:t>
            </a:r>
          </a:p>
          <a:p>
            <a:pPr marL="457200" indent="-457200">
              <a:spcBef>
                <a:spcPct val="20000"/>
              </a:spcBef>
              <a:tabLst>
                <a:tab pos="1139825" algn="l"/>
                <a:tab pos="2381250" algn="l"/>
              </a:tabLst>
            </a:pPr>
            <a:endParaRPr lang="de-CH" sz="1600" dirty="0">
              <a:latin typeface="Century Gothic" panose="020B0502020202020204" pitchFamily="34" charset="0"/>
            </a:endParaRPr>
          </a:p>
        </p:txBody>
      </p:sp>
      <p:pic>
        <p:nvPicPr>
          <p:cNvPr id="3" name="Grafik 2">
            <a:extLst>
              <a:ext uri="{FF2B5EF4-FFF2-40B4-BE49-F238E27FC236}">
                <a16:creationId xmlns:a16="http://schemas.microsoft.com/office/drawing/2014/main" id="{B4B5EB6F-C2F6-1D82-5501-224DE451812A}"/>
              </a:ext>
            </a:extLst>
          </p:cNvPr>
          <p:cNvPicPr>
            <a:picLocks noChangeAspect="1"/>
          </p:cNvPicPr>
          <p:nvPr/>
        </p:nvPicPr>
        <p:blipFill>
          <a:blip r:embed="rId10"/>
          <a:stretch>
            <a:fillRect/>
          </a:stretch>
        </p:blipFill>
        <p:spPr>
          <a:xfrm>
            <a:off x="289931" y="217003"/>
            <a:ext cx="2319209" cy="727145"/>
          </a:xfrm>
          <a:prstGeom prst="rect">
            <a:avLst/>
          </a:prstGeom>
        </p:spPr>
      </p:pic>
      <p:sp>
        <p:nvSpPr>
          <p:cNvPr id="5" name="Text Box 3">
            <a:extLst>
              <a:ext uri="{FF2B5EF4-FFF2-40B4-BE49-F238E27FC236}">
                <a16:creationId xmlns:a16="http://schemas.microsoft.com/office/drawing/2014/main" id="{D6822CB5-0245-F0B2-7EB1-0867F16564CF}"/>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Aufnahmeprüfung 2026 - Anmeldung</a:t>
            </a:r>
          </a:p>
        </p:txBody>
      </p:sp>
    </p:spTree>
    <p:custDataLst>
      <p:tags r:id="rId1"/>
    </p:custDataLst>
    <p:extLst>
      <p:ext uri="{BB962C8B-B14F-4D97-AF65-F5344CB8AC3E}">
        <p14:creationId xmlns:p14="http://schemas.microsoft.com/office/powerpoint/2010/main" val="90364627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C6C3D8A1-46FA-2545-8F55-D50D67FC1EA5}"/>
              </a:ext>
            </a:extLst>
          </p:cNvPr>
          <p:cNvGraphicFramePr/>
          <p:nvPr>
            <p:extLst>
              <p:ext uri="{D42A27DB-BD31-4B8C-83A1-F6EECF244321}">
                <p14:modId xmlns:p14="http://schemas.microsoft.com/office/powerpoint/2010/main" val="1221522478"/>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fik 2">
            <a:extLst>
              <a:ext uri="{FF2B5EF4-FFF2-40B4-BE49-F238E27FC236}">
                <a16:creationId xmlns:a16="http://schemas.microsoft.com/office/drawing/2014/main" id="{9EF2FA67-F4C5-5F4D-B5F7-EBD1A1DD05F2}"/>
              </a:ext>
            </a:extLst>
          </p:cNvPr>
          <p:cNvPicPr>
            <a:picLocks noChangeAspect="1"/>
          </p:cNvPicPr>
          <p:nvPr/>
        </p:nvPicPr>
        <p:blipFill>
          <a:blip r:embed="rId9"/>
          <a:stretch>
            <a:fillRect/>
          </a:stretch>
        </p:blipFill>
        <p:spPr>
          <a:xfrm>
            <a:off x="1524000" y="1344964"/>
            <a:ext cx="9144000" cy="4168072"/>
          </a:xfrm>
          <a:prstGeom prst="rect">
            <a:avLst/>
          </a:prstGeom>
        </p:spPr>
      </p:pic>
      <p:pic>
        <p:nvPicPr>
          <p:cNvPr id="5" name="Grafik 4">
            <a:extLst>
              <a:ext uri="{FF2B5EF4-FFF2-40B4-BE49-F238E27FC236}">
                <a16:creationId xmlns:a16="http://schemas.microsoft.com/office/drawing/2014/main" id="{6E30C8E3-1926-C1D9-269C-4299185E61B6}"/>
              </a:ext>
            </a:extLst>
          </p:cNvPr>
          <p:cNvPicPr>
            <a:picLocks noChangeAspect="1"/>
          </p:cNvPicPr>
          <p:nvPr/>
        </p:nvPicPr>
        <p:blipFill>
          <a:blip r:embed="rId10"/>
          <a:stretch>
            <a:fillRect/>
          </a:stretch>
        </p:blipFill>
        <p:spPr>
          <a:xfrm>
            <a:off x="289931" y="217003"/>
            <a:ext cx="2319209" cy="727145"/>
          </a:xfrm>
          <a:prstGeom prst="rect">
            <a:avLst/>
          </a:prstGeom>
        </p:spPr>
      </p:pic>
      <p:sp>
        <p:nvSpPr>
          <p:cNvPr id="7" name="Text Box 3">
            <a:extLst>
              <a:ext uri="{FF2B5EF4-FFF2-40B4-BE49-F238E27FC236}">
                <a16:creationId xmlns:a16="http://schemas.microsoft.com/office/drawing/2014/main" id="{103294FA-C201-1BEA-16EF-BEB3E29B27C0}"/>
              </a:ext>
            </a:extLst>
          </p:cNvPr>
          <p:cNvSpPr txBox="1">
            <a:spLocks noChangeArrowheads="1"/>
          </p:cNvSpPr>
          <p:nvPr/>
        </p:nvSpPr>
        <p:spPr bwMode="auto">
          <a:xfrm>
            <a:off x="2862761" y="527904"/>
            <a:ext cx="9329239" cy="523220"/>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Aufnahmeprüfung 2026 - Anmeldung</a:t>
            </a:r>
          </a:p>
        </p:txBody>
      </p:sp>
    </p:spTree>
    <p:custDataLst>
      <p:tags r:id="rId1"/>
    </p:custDataLst>
    <p:extLst>
      <p:ext uri="{BB962C8B-B14F-4D97-AF65-F5344CB8AC3E}">
        <p14:creationId xmlns:p14="http://schemas.microsoft.com/office/powerpoint/2010/main" val="132804001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C6C3D8A1-46FA-2545-8F55-D50D67FC1EA5}"/>
              </a:ext>
            </a:extLst>
          </p:cNvPr>
          <p:cNvGraphicFramePr/>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Grafik 3" descr="Ein Bild, das Screenshot enthält.&#10;&#10;Automatisch generierte Beschreibung">
            <a:extLst>
              <a:ext uri="{FF2B5EF4-FFF2-40B4-BE49-F238E27FC236}">
                <a16:creationId xmlns:a16="http://schemas.microsoft.com/office/drawing/2014/main" id="{E494BD9A-1398-514B-A55C-B7AB9B9D458A}"/>
              </a:ext>
            </a:extLst>
          </p:cNvPr>
          <p:cNvPicPr>
            <a:picLocks noChangeAspect="1"/>
          </p:cNvPicPr>
          <p:nvPr/>
        </p:nvPicPr>
        <p:blipFill>
          <a:blip r:embed="rId9"/>
          <a:stretch>
            <a:fillRect/>
          </a:stretch>
        </p:blipFill>
        <p:spPr>
          <a:xfrm>
            <a:off x="1524000" y="1795304"/>
            <a:ext cx="9144000" cy="3267393"/>
          </a:xfrm>
          <a:prstGeom prst="rect">
            <a:avLst/>
          </a:prstGeom>
        </p:spPr>
      </p:pic>
      <p:pic>
        <p:nvPicPr>
          <p:cNvPr id="3" name="Grafik 2">
            <a:extLst>
              <a:ext uri="{FF2B5EF4-FFF2-40B4-BE49-F238E27FC236}">
                <a16:creationId xmlns:a16="http://schemas.microsoft.com/office/drawing/2014/main" id="{1C106256-4484-7C65-1E0D-E48CBEB50E25}"/>
              </a:ext>
            </a:extLst>
          </p:cNvPr>
          <p:cNvPicPr>
            <a:picLocks noChangeAspect="1"/>
          </p:cNvPicPr>
          <p:nvPr/>
        </p:nvPicPr>
        <p:blipFill>
          <a:blip r:embed="rId10"/>
          <a:stretch>
            <a:fillRect/>
          </a:stretch>
        </p:blipFill>
        <p:spPr>
          <a:xfrm>
            <a:off x="289931" y="217003"/>
            <a:ext cx="2319209" cy="727145"/>
          </a:xfrm>
          <a:prstGeom prst="rect">
            <a:avLst/>
          </a:prstGeom>
        </p:spPr>
      </p:pic>
      <p:sp>
        <p:nvSpPr>
          <p:cNvPr id="5" name="Text Box 3">
            <a:extLst>
              <a:ext uri="{FF2B5EF4-FFF2-40B4-BE49-F238E27FC236}">
                <a16:creationId xmlns:a16="http://schemas.microsoft.com/office/drawing/2014/main" id="{C56C93FB-50DA-12B2-47AF-FD2D089B2DC8}"/>
              </a:ext>
            </a:extLst>
          </p:cNvPr>
          <p:cNvSpPr txBox="1">
            <a:spLocks noChangeArrowheads="1"/>
          </p:cNvSpPr>
          <p:nvPr/>
        </p:nvSpPr>
        <p:spPr bwMode="auto">
          <a:xfrm>
            <a:off x="2862761" y="103521"/>
            <a:ext cx="9329239" cy="954107"/>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Aufnahmeprüfung 2026 – Anmeldung</a:t>
            </a:r>
          </a:p>
          <a:p>
            <a:r>
              <a:rPr lang="de-DE" sz="2800" b="1" dirty="0">
                <a:latin typeface="Century Gothic" panose="020B0502020202020204" pitchFamily="34" charset="0"/>
                <a:cs typeface="Arial" panose="020B0604020202020204" pitchFamily="34" charset="0"/>
              </a:rPr>
              <a:t>www.kanti.sh.ch</a:t>
            </a:r>
          </a:p>
        </p:txBody>
      </p:sp>
    </p:spTree>
    <p:custDataLst>
      <p:tags r:id="rId1"/>
    </p:custDataLst>
    <p:extLst>
      <p:ext uri="{BB962C8B-B14F-4D97-AF65-F5344CB8AC3E}">
        <p14:creationId xmlns:p14="http://schemas.microsoft.com/office/powerpoint/2010/main" val="68192557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C6C3D8A1-46FA-2545-8F55-D50D67FC1EA5}"/>
              </a:ext>
            </a:extLst>
          </p:cNvPr>
          <p:cNvGraphicFramePr/>
          <p:nvPr>
            <p:extLst>
              <p:ext uri="{D42A27DB-BD31-4B8C-83A1-F6EECF244321}">
                <p14:modId xmlns:p14="http://schemas.microsoft.com/office/powerpoint/2010/main" val="2920298120"/>
              </p:ext>
            </p:extLst>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6">
            <a:extLst>
              <a:ext uri="{FF2B5EF4-FFF2-40B4-BE49-F238E27FC236}">
                <a16:creationId xmlns:a16="http://schemas.microsoft.com/office/drawing/2014/main" id="{7CB80107-C729-7C4A-9770-679A7E3E7841}"/>
              </a:ext>
            </a:extLst>
          </p:cNvPr>
          <p:cNvSpPr>
            <a:spLocks noChangeArrowheads="1"/>
          </p:cNvSpPr>
          <p:nvPr/>
        </p:nvSpPr>
        <p:spPr bwMode="auto">
          <a:xfrm>
            <a:off x="1909764" y="1420814"/>
            <a:ext cx="8034337" cy="3176587"/>
          </a:xfrm>
          <a:prstGeom prst="rect">
            <a:avLst/>
          </a:prstGeom>
          <a:noFill/>
          <a:ln w="9525">
            <a:noFill/>
            <a:miter lim="800000"/>
            <a:headEnd/>
            <a:tailEnd/>
          </a:ln>
          <a:effectLst/>
        </p:spPr>
        <p:txBody>
          <a:bodyPr/>
          <a:lstStyle/>
          <a:p>
            <a:pPr marL="457200" indent="-457200">
              <a:spcBef>
                <a:spcPct val="20000"/>
              </a:spcBef>
              <a:tabLst>
                <a:tab pos="1139825" algn="l"/>
                <a:tab pos="2381250" algn="l"/>
              </a:tabLst>
            </a:pPr>
            <a:endParaRPr lang="de-CH" dirty="0"/>
          </a:p>
        </p:txBody>
      </p:sp>
      <p:sp>
        <p:nvSpPr>
          <p:cNvPr id="7" name="Rectangle 6">
            <a:extLst>
              <a:ext uri="{FF2B5EF4-FFF2-40B4-BE49-F238E27FC236}">
                <a16:creationId xmlns:a16="http://schemas.microsoft.com/office/drawing/2014/main" id="{BFD2506F-EB5A-A746-A284-41CF427F2463}"/>
              </a:ext>
            </a:extLst>
          </p:cNvPr>
          <p:cNvSpPr>
            <a:spLocks noChangeArrowheads="1"/>
          </p:cNvSpPr>
          <p:nvPr/>
        </p:nvSpPr>
        <p:spPr bwMode="auto">
          <a:xfrm>
            <a:off x="1524001" y="1609499"/>
            <a:ext cx="8984975" cy="4016373"/>
          </a:xfrm>
          <a:prstGeom prst="rect">
            <a:avLst/>
          </a:prstGeom>
          <a:noFill/>
          <a:ln w="9525">
            <a:noFill/>
            <a:miter lim="800000"/>
            <a:headEnd/>
            <a:tailEnd/>
          </a:ln>
          <a:effectLst/>
        </p:spPr>
        <p:txBody>
          <a:bodyPr/>
          <a:lstStyle/>
          <a:p>
            <a:pPr marL="457200" indent="-457200">
              <a:spcBef>
                <a:spcPct val="20000"/>
              </a:spcBef>
              <a:buFont typeface="Arial" panose="020B0604020202020204" pitchFamily="34" charset="0"/>
              <a:buChar char="•"/>
              <a:tabLst>
                <a:tab pos="1139825" algn="l"/>
                <a:tab pos="2381250" algn="l"/>
              </a:tabLst>
            </a:pPr>
            <a:r>
              <a:rPr lang="de-CH" sz="2000" dirty="0">
                <a:latin typeface="Century Gothic" panose="020B0502020202020204" pitchFamily="34" charset="0"/>
              </a:rPr>
              <a:t>Der Besuch eines Freifaches ist freiwillig, Die Anmeldung verpflichtet zum Besuch des Freifaches während eines Jahres.</a:t>
            </a:r>
          </a:p>
          <a:p>
            <a:pPr marL="342900" indent="-342900">
              <a:spcBef>
                <a:spcPct val="20000"/>
              </a:spcBef>
              <a:buFont typeface="Arial" panose="020B0604020202020204" pitchFamily="34" charset="0"/>
              <a:buChar char="•"/>
              <a:tabLst>
                <a:tab pos="1139825" algn="l"/>
                <a:tab pos="2381250" algn="l"/>
              </a:tabLst>
            </a:pPr>
            <a:endParaRPr lang="de-CH" sz="2000" dirty="0">
              <a:latin typeface="Century Gothic" panose="020B0502020202020204" pitchFamily="34" charset="0"/>
            </a:endParaRPr>
          </a:p>
          <a:p>
            <a:pPr marL="457200" indent="-457200">
              <a:spcBef>
                <a:spcPct val="20000"/>
              </a:spcBef>
              <a:buFont typeface="Arial" panose="020B0604020202020204" pitchFamily="34" charset="0"/>
              <a:buChar char="•"/>
              <a:tabLst>
                <a:tab pos="1139825" algn="l"/>
                <a:tab pos="2381250" algn="l"/>
              </a:tabLst>
            </a:pPr>
            <a:r>
              <a:rPr lang="de-CH" sz="2000" dirty="0">
                <a:latin typeface="Century Gothic" panose="020B0502020202020204" pitchFamily="34" charset="0"/>
              </a:rPr>
              <a:t>Der Besuch ist kostenlos.</a:t>
            </a:r>
          </a:p>
          <a:p>
            <a:pPr marL="457200" indent="-457200">
              <a:spcBef>
                <a:spcPct val="20000"/>
              </a:spcBef>
              <a:buFont typeface="Arial" panose="020B0604020202020204" pitchFamily="34" charset="0"/>
              <a:buChar char="•"/>
              <a:tabLst>
                <a:tab pos="1139825" algn="l"/>
                <a:tab pos="2381250" algn="l"/>
              </a:tabLst>
            </a:pPr>
            <a:endParaRPr lang="de-CH" sz="2000" dirty="0">
              <a:latin typeface="Century Gothic" panose="020B0502020202020204" pitchFamily="34" charset="0"/>
            </a:endParaRPr>
          </a:p>
          <a:p>
            <a:pPr marL="457200" indent="-457200">
              <a:spcBef>
                <a:spcPct val="20000"/>
              </a:spcBef>
              <a:buFont typeface="Arial" panose="020B0604020202020204" pitchFamily="34" charset="0"/>
              <a:buChar char="•"/>
              <a:tabLst>
                <a:tab pos="1139825" algn="l"/>
                <a:tab pos="2381250" algn="l"/>
              </a:tabLst>
            </a:pPr>
            <a:r>
              <a:rPr lang="de-CH" sz="2000" dirty="0">
                <a:latin typeface="Century Gothic" panose="020B0502020202020204" pitchFamily="34" charset="0"/>
              </a:rPr>
              <a:t>Die Freifächer Italienisch und Spanisch können ausschliesslich ab der 1. Klasse in Anfängerkursen besucht werden. Ein späterer Beginn ist nicht mehr möglich.</a:t>
            </a:r>
          </a:p>
          <a:p>
            <a:pPr marL="457200" indent="-457200">
              <a:spcBef>
                <a:spcPct val="20000"/>
              </a:spcBef>
              <a:buFont typeface="Arial" panose="020B0604020202020204" pitchFamily="34" charset="0"/>
              <a:buChar char="•"/>
              <a:tabLst>
                <a:tab pos="1139825" algn="l"/>
                <a:tab pos="2381250" algn="l"/>
              </a:tabLst>
            </a:pPr>
            <a:endParaRPr lang="de-CH" sz="2000" dirty="0">
              <a:latin typeface="Century Gothic" panose="020B0502020202020204" pitchFamily="34" charset="0"/>
            </a:endParaRPr>
          </a:p>
          <a:p>
            <a:pPr marL="457200" indent="-457200">
              <a:spcBef>
                <a:spcPct val="20000"/>
              </a:spcBef>
              <a:buFont typeface="Arial" panose="020B0604020202020204" pitchFamily="34" charset="0"/>
              <a:buChar char="•"/>
              <a:tabLst>
                <a:tab pos="1139825" algn="l"/>
                <a:tab pos="2381250" algn="l"/>
              </a:tabLst>
            </a:pPr>
            <a:r>
              <a:rPr lang="de-CH" sz="2000" dirty="0">
                <a:latin typeface="Century Gothic" panose="020B0502020202020204" pitchFamily="34" charset="0"/>
              </a:rPr>
              <a:t>Das FF Instrument wird ausschliesslich durch die von der Kantonsschule bestimmten Lehrpersonen erteilt.</a:t>
            </a:r>
          </a:p>
        </p:txBody>
      </p:sp>
      <p:pic>
        <p:nvPicPr>
          <p:cNvPr id="3" name="Grafik 2">
            <a:extLst>
              <a:ext uri="{FF2B5EF4-FFF2-40B4-BE49-F238E27FC236}">
                <a16:creationId xmlns:a16="http://schemas.microsoft.com/office/drawing/2014/main" id="{2E32C288-6142-8993-A4DD-FC2C3B956A39}"/>
              </a:ext>
            </a:extLst>
          </p:cNvPr>
          <p:cNvPicPr>
            <a:picLocks noChangeAspect="1"/>
          </p:cNvPicPr>
          <p:nvPr/>
        </p:nvPicPr>
        <p:blipFill>
          <a:blip r:embed="rId9"/>
          <a:stretch>
            <a:fillRect/>
          </a:stretch>
        </p:blipFill>
        <p:spPr>
          <a:xfrm>
            <a:off x="289931" y="217003"/>
            <a:ext cx="2319209" cy="727145"/>
          </a:xfrm>
          <a:prstGeom prst="rect">
            <a:avLst/>
          </a:prstGeom>
        </p:spPr>
      </p:pic>
      <p:sp>
        <p:nvSpPr>
          <p:cNvPr id="8" name="Text Box 3">
            <a:extLst>
              <a:ext uri="{FF2B5EF4-FFF2-40B4-BE49-F238E27FC236}">
                <a16:creationId xmlns:a16="http://schemas.microsoft.com/office/drawing/2014/main" id="{35123BB9-872D-0CFC-61FA-B873E36970E3}"/>
              </a:ext>
            </a:extLst>
          </p:cNvPr>
          <p:cNvSpPr txBox="1">
            <a:spLocks noChangeArrowheads="1"/>
          </p:cNvSpPr>
          <p:nvPr/>
        </p:nvSpPr>
        <p:spPr bwMode="auto">
          <a:xfrm>
            <a:off x="2862761" y="111344"/>
            <a:ext cx="9329239" cy="954107"/>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Anmeldung für Freifächer </a:t>
            </a:r>
          </a:p>
          <a:p>
            <a:r>
              <a:rPr lang="de-DE" sz="2800" b="1" dirty="0">
                <a:latin typeface="Century Gothic" panose="020B0502020202020204" pitchFamily="34" charset="0"/>
                <a:cs typeface="Arial" panose="020B0604020202020204" pitchFamily="34" charset="0"/>
              </a:rPr>
              <a:t>Italienisch, Spanisch, Instrument</a:t>
            </a:r>
          </a:p>
        </p:txBody>
      </p:sp>
    </p:spTree>
    <p:custDataLst>
      <p:tags r:id="rId1"/>
    </p:custDataLst>
    <p:extLst>
      <p:ext uri="{BB962C8B-B14F-4D97-AF65-F5344CB8AC3E}">
        <p14:creationId xmlns:p14="http://schemas.microsoft.com/office/powerpoint/2010/main" val="199812990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C6C3D8A1-46FA-2545-8F55-D50D67FC1EA5}"/>
              </a:ext>
            </a:extLst>
          </p:cNvPr>
          <p:cNvGraphicFramePr/>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6">
            <a:extLst>
              <a:ext uri="{FF2B5EF4-FFF2-40B4-BE49-F238E27FC236}">
                <a16:creationId xmlns:a16="http://schemas.microsoft.com/office/drawing/2014/main" id="{7CB80107-C729-7C4A-9770-679A7E3E7841}"/>
              </a:ext>
            </a:extLst>
          </p:cNvPr>
          <p:cNvSpPr>
            <a:spLocks noChangeArrowheads="1"/>
          </p:cNvSpPr>
          <p:nvPr/>
        </p:nvSpPr>
        <p:spPr bwMode="auto">
          <a:xfrm>
            <a:off x="1909764" y="1420814"/>
            <a:ext cx="8034337" cy="3176587"/>
          </a:xfrm>
          <a:prstGeom prst="rect">
            <a:avLst/>
          </a:prstGeom>
          <a:noFill/>
          <a:ln w="9525">
            <a:noFill/>
            <a:miter lim="800000"/>
            <a:headEnd/>
            <a:tailEnd/>
          </a:ln>
          <a:effectLst/>
        </p:spPr>
        <p:txBody>
          <a:bodyPr/>
          <a:lstStyle/>
          <a:p>
            <a:pPr marL="457200" indent="-457200">
              <a:spcBef>
                <a:spcPct val="20000"/>
              </a:spcBef>
              <a:tabLst>
                <a:tab pos="1139825" algn="l"/>
                <a:tab pos="2381250" algn="l"/>
              </a:tabLst>
            </a:pPr>
            <a:endParaRPr lang="de-CH" dirty="0"/>
          </a:p>
        </p:txBody>
      </p:sp>
      <p:sp>
        <p:nvSpPr>
          <p:cNvPr id="7" name="Rectangle 6">
            <a:extLst>
              <a:ext uri="{FF2B5EF4-FFF2-40B4-BE49-F238E27FC236}">
                <a16:creationId xmlns:a16="http://schemas.microsoft.com/office/drawing/2014/main" id="{BFD2506F-EB5A-A746-A284-41CF427F2463}"/>
              </a:ext>
            </a:extLst>
          </p:cNvPr>
          <p:cNvSpPr>
            <a:spLocks noChangeArrowheads="1"/>
          </p:cNvSpPr>
          <p:nvPr/>
        </p:nvSpPr>
        <p:spPr bwMode="auto">
          <a:xfrm>
            <a:off x="1610656" y="1592763"/>
            <a:ext cx="10063184" cy="4377114"/>
          </a:xfrm>
          <a:prstGeom prst="rect">
            <a:avLst/>
          </a:prstGeom>
          <a:noFill/>
          <a:ln w="9525">
            <a:noFill/>
            <a:miter lim="800000"/>
            <a:headEnd/>
            <a:tailEnd/>
          </a:ln>
          <a:effectLst/>
        </p:spPr>
        <p:txBody>
          <a:bodyPr/>
          <a:lstStyle/>
          <a:p>
            <a:pPr marL="342900" indent="-342900">
              <a:buFont typeface="Arial" panose="020B0604020202020204" pitchFamily="34" charset="0"/>
              <a:buChar char="•"/>
            </a:pPr>
            <a:r>
              <a:rPr lang="de-CH" sz="2000" dirty="0">
                <a:latin typeface="Century Gothic" panose="020B0502020202020204" pitchFamily="34" charset="0"/>
              </a:rPr>
              <a:t>Italienisch und Spanisch im FMS-Ausweis</a:t>
            </a:r>
          </a:p>
          <a:p>
            <a:r>
              <a:rPr lang="de-CH" sz="2000" dirty="0">
                <a:latin typeface="Century Gothic" panose="020B0502020202020204" pitchFamily="34" charset="0"/>
              </a:rPr>
              <a:t>	Möchten Sie Italienisch als zweite Landessprache oder Spanisch als 	Fremdsprache im Fachmittelschulausweis und evtl. als Prüfungsfach an 	der Abschlussprüfung (3. FMS) wählen, müssen Sie den Freifachkurs 	Italienisch oder Spanisch ab der 1. Klasse besuchen. </a:t>
            </a:r>
          </a:p>
          <a:p>
            <a:pPr marL="342900" indent="-342900">
              <a:buFont typeface="Arial" panose="020B0604020202020204" pitchFamily="34" charset="0"/>
              <a:buChar char="•"/>
            </a:pPr>
            <a:endParaRPr lang="de-CH" sz="2000" dirty="0">
              <a:latin typeface="Century Gothic" panose="020B0502020202020204" pitchFamily="34" charset="0"/>
            </a:endParaRPr>
          </a:p>
          <a:p>
            <a:pPr marL="342900" indent="-342900">
              <a:buFont typeface="Arial" panose="020B0604020202020204" pitchFamily="34" charset="0"/>
              <a:buChar char="•"/>
            </a:pPr>
            <a:r>
              <a:rPr lang="de-CH" sz="2000" b="1" dirty="0">
                <a:latin typeface="Century Gothic" panose="020B0502020202020204" pitchFamily="34" charset="0"/>
              </a:rPr>
              <a:t>ITALIENISCH</a:t>
            </a:r>
            <a:r>
              <a:rPr lang="de-CH" sz="2000" dirty="0">
                <a:latin typeface="Century Gothic" panose="020B0502020202020204" pitchFamily="34" charset="0"/>
              </a:rPr>
              <a:t> kann im FMS-Ausweis anstelle von Französisch oder Englisch gewählt werden</a:t>
            </a:r>
          </a:p>
          <a:p>
            <a:pPr marL="342900" indent="-342900">
              <a:buFont typeface="Arial" panose="020B0604020202020204" pitchFamily="34" charset="0"/>
              <a:buChar char="•"/>
            </a:pPr>
            <a:endParaRPr lang="de-CH" sz="2000" dirty="0">
              <a:latin typeface="Century Gothic" panose="020B0502020202020204" pitchFamily="34" charset="0"/>
            </a:endParaRPr>
          </a:p>
          <a:p>
            <a:pPr marL="342900" indent="-342900">
              <a:buFont typeface="Arial" panose="020B0604020202020204" pitchFamily="34" charset="0"/>
              <a:buChar char="•"/>
            </a:pPr>
            <a:r>
              <a:rPr lang="de-CH" sz="2000" b="1" dirty="0">
                <a:latin typeface="Century Gothic" panose="020B0502020202020204" pitchFamily="34" charset="0"/>
              </a:rPr>
              <a:t>SPANISCH</a:t>
            </a:r>
            <a:r>
              <a:rPr lang="de-CH" sz="2000" dirty="0">
                <a:latin typeface="Century Gothic" panose="020B0502020202020204" pitchFamily="34" charset="0"/>
              </a:rPr>
              <a:t> kann im FMS-Ausweis anstelle von Englisch gewählt werden</a:t>
            </a:r>
          </a:p>
          <a:p>
            <a:pPr lvl="0"/>
            <a:endParaRPr lang="de-CH" sz="2000" dirty="0">
              <a:latin typeface="Century Gothic" panose="020B0502020202020204" pitchFamily="34" charset="0"/>
            </a:endParaRPr>
          </a:p>
          <a:p>
            <a:pPr lvl="0"/>
            <a:r>
              <a:rPr lang="de-CH" sz="2000" dirty="0">
                <a:latin typeface="Century Gothic" panose="020B0502020202020204" pitchFamily="34" charset="0"/>
              </a:rPr>
              <a:t>Achtung: Bei den Fachmaturitätsprüfungen Pädagogik werden immer Englisch und Französisch geprüft.</a:t>
            </a:r>
          </a:p>
        </p:txBody>
      </p:sp>
      <p:pic>
        <p:nvPicPr>
          <p:cNvPr id="5" name="Grafik 4">
            <a:extLst>
              <a:ext uri="{FF2B5EF4-FFF2-40B4-BE49-F238E27FC236}">
                <a16:creationId xmlns:a16="http://schemas.microsoft.com/office/drawing/2014/main" id="{64F5C737-568F-6215-511B-9C7B1B385661}"/>
              </a:ext>
            </a:extLst>
          </p:cNvPr>
          <p:cNvPicPr>
            <a:picLocks noChangeAspect="1"/>
          </p:cNvPicPr>
          <p:nvPr/>
        </p:nvPicPr>
        <p:blipFill>
          <a:blip r:embed="rId9"/>
          <a:stretch>
            <a:fillRect/>
          </a:stretch>
        </p:blipFill>
        <p:spPr>
          <a:xfrm>
            <a:off x="289931" y="217003"/>
            <a:ext cx="2319209" cy="727145"/>
          </a:xfrm>
          <a:prstGeom prst="rect">
            <a:avLst/>
          </a:prstGeom>
        </p:spPr>
      </p:pic>
      <p:sp>
        <p:nvSpPr>
          <p:cNvPr id="6" name="Text Box 3">
            <a:extLst>
              <a:ext uri="{FF2B5EF4-FFF2-40B4-BE49-F238E27FC236}">
                <a16:creationId xmlns:a16="http://schemas.microsoft.com/office/drawing/2014/main" id="{1CB34C38-7F76-A80C-F7A0-54E4B1CE7D96}"/>
              </a:ext>
            </a:extLst>
          </p:cNvPr>
          <p:cNvSpPr txBox="1">
            <a:spLocks noChangeArrowheads="1"/>
          </p:cNvSpPr>
          <p:nvPr/>
        </p:nvSpPr>
        <p:spPr bwMode="auto">
          <a:xfrm>
            <a:off x="2862761" y="111344"/>
            <a:ext cx="9329239" cy="954107"/>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Anmeldung für Freifächer </a:t>
            </a:r>
          </a:p>
          <a:p>
            <a:r>
              <a:rPr lang="de-DE" sz="2800" b="1" dirty="0">
                <a:latin typeface="Century Gothic" panose="020B0502020202020204" pitchFamily="34" charset="0"/>
                <a:cs typeface="Arial" panose="020B0604020202020204" pitchFamily="34" charset="0"/>
              </a:rPr>
              <a:t>Italienisch, Spanisch, Instrument</a:t>
            </a:r>
          </a:p>
        </p:txBody>
      </p:sp>
    </p:spTree>
    <p:custDataLst>
      <p:tags r:id="rId1"/>
    </p:custDataLst>
    <p:extLst>
      <p:ext uri="{BB962C8B-B14F-4D97-AF65-F5344CB8AC3E}">
        <p14:creationId xmlns:p14="http://schemas.microsoft.com/office/powerpoint/2010/main" val="341935960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m 20">
            <a:extLst>
              <a:ext uri="{FF2B5EF4-FFF2-40B4-BE49-F238E27FC236}">
                <a16:creationId xmlns:a16="http://schemas.microsoft.com/office/drawing/2014/main" id="{C6C3D8A1-46FA-2545-8F55-D50D67FC1EA5}"/>
              </a:ext>
            </a:extLst>
          </p:cNvPr>
          <p:cNvGraphicFramePr/>
          <p:nvPr/>
        </p:nvGraphicFramePr>
        <p:xfrm>
          <a:off x="1524001" y="5548967"/>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6">
            <a:extLst>
              <a:ext uri="{FF2B5EF4-FFF2-40B4-BE49-F238E27FC236}">
                <a16:creationId xmlns:a16="http://schemas.microsoft.com/office/drawing/2014/main" id="{7CB80107-C729-7C4A-9770-679A7E3E7841}"/>
              </a:ext>
            </a:extLst>
          </p:cNvPr>
          <p:cNvSpPr>
            <a:spLocks noChangeArrowheads="1"/>
          </p:cNvSpPr>
          <p:nvPr/>
        </p:nvSpPr>
        <p:spPr bwMode="auto">
          <a:xfrm>
            <a:off x="1909764" y="1420814"/>
            <a:ext cx="8034337" cy="3176587"/>
          </a:xfrm>
          <a:prstGeom prst="rect">
            <a:avLst/>
          </a:prstGeom>
          <a:noFill/>
          <a:ln w="9525">
            <a:noFill/>
            <a:miter lim="800000"/>
            <a:headEnd/>
            <a:tailEnd/>
          </a:ln>
          <a:effectLst/>
        </p:spPr>
        <p:txBody>
          <a:bodyPr/>
          <a:lstStyle/>
          <a:p>
            <a:pPr marL="457200" indent="-457200">
              <a:spcBef>
                <a:spcPct val="20000"/>
              </a:spcBef>
              <a:tabLst>
                <a:tab pos="1139825" algn="l"/>
                <a:tab pos="2381250" algn="l"/>
              </a:tabLst>
            </a:pPr>
            <a:endParaRPr lang="de-CH" dirty="0"/>
          </a:p>
        </p:txBody>
      </p:sp>
      <p:pic>
        <p:nvPicPr>
          <p:cNvPr id="3" name="Grafik 2">
            <a:extLst>
              <a:ext uri="{FF2B5EF4-FFF2-40B4-BE49-F238E27FC236}">
                <a16:creationId xmlns:a16="http://schemas.microsoft.com/office/drawing/2014/main" id="{F40B0805-ED2D-8746-86F0-95A9FC8F65D1}"/>
              </a:ext>
            </a:extLst>
          </p:cNvPr>
          <p:cNvPicPr>
            <a:picLocks noChangeAspect="1"/>
          </p:cNvPicPr>
          <p:nvPr/>
        </p:nvPicPr>
        <p:blipFill>
          <a:blip r:embed="rId9"/>
          <a:stretch>
            <a:fillRect/>
          </a:stretch>
        </p:blipFill>
        <p:spPr>
          <a:xfrm>
            <a:off x="2247899" y="1442544"/>
            <a:ext cx="6305346" cy="3526719"/>
          </a:xfrm>
          <a:prstGeom prst="rect">
            <a:avLst/>
          </a:prstGeom>
          <a:ln>
            <a:noFill/>
          </a:ln>
          <a:effectLst>
            <a:outerShdw blurRad="292100" dist="139700" dir="2700000" algn="tl" rotWithShape="0">
              <a:srgbClr val="333333">
                <a:alpha val="65000"/>
              </a:srgbClr>
            </a:outerShdw>
          </a:effectLst>
        </p:spPr>
      </p:pic>
      <p:pic>
        <p:nvPicPr>
          <p:cNvPr id="6" name="Grafik 5">
            <a:extLst>
              <a:ext uri="{FF2B5EF4-FFF2-40B4-BE49-F238E27FC236}">
                <a16:creationId xmlns:a16="http://schemas.microsoft.com/office/drawing/2014/main" id="{DAA596A1-1B7D-73DF-BC1A-63F7CEDE40EC}"/>
              </a:ext>
            </a:extLst>
          </p:cNvPr>
          <p:cNvPicPr>
            <a:picLocks noChangeAspect="1"/>
          </p:cNvPicPr>
          <p:nvPr/>
        </p:nvPicPr>
        <p:blipFill>
          <a:blip r:embed="rId10"/>
          <a:stretch>
            <a:fillRect/>
          </a:stretch>
        </p:blipFill>
        <p:spPr>
          <a:xfrm>
            <a:off x="289931" y="217003"/>
            <a:ext cx="2319209" cy="727145"/>
          </a:xfrm>
          <a:prstGeom prst="rect">
            <a:avLst/>
          </a:prstGeom>
        </p:spPr>
      </p:pic>
      <p:sp>
        <p:nvSpPr>
          <p:cNvPr id="7" name="Text Box 3">
            <a:extLst>
              <a:ext uri="{FF2B5EF4-FFF2-40B4-BE49-F238E27FC236}">
                <a16:creationId xmlns:a16="http://schemas.microsoft.com/office/drawing/2014/main" id="{AB5101C8-8C16-9D6E-E6E8-EE077A13FACF}"/>
              </a:ext>
            </a:extLst>
          </p:cNvPr>
          <p:cNvSpPr txBox="1">
            <a:spLocks noChangeArrowheads="1"/>
          </p:cNvSpPr>
          <p:nvPr/>
        </p:nvSpPr>
        <p:spPr bwMode="auto">
          <a:xfrm>
            <a:off x="2862761" y="111344"/>
            <a:ext cx="9329239" cy="954107"/>
          </a:xfrm>
          <a:prstGeom prst="rect">
            <a:avLst/>
          </a:prstGeom>
          <a:solidFill>
            <a:schemeClr val="bg1"/>
          </a:solidFill>
          <a:ln w="9525">
            <a:noFill/>
            <a:miter lim="800000"/>
            <a:headEnd/>
            <a:tailEnd/>
          </a:ln>
          <a:effectLst/>
        </p:spPr>
        <p:txBody>
          <a:bodyPr wrap="square">
            <a:spAutoFit/>
          </a:bodyPr>
          <a:lstStyle/>
          <a:p>
            <a:r>
              <a:rPr lang="de-DE" sz="2800" b="1" dirty="0">
                <a:latin typeface="Century Gothic" panose="020B0502020202020204" pitchFamily="34" charset="0"/>
                <a:cs typeface="Arial" panose="020B0604020202020204" pitchFamily="34" charset="0"/>
              </a:rPr>
              <a:t>Anmeldung für Freifächer </a:t>
            </a:r>
          </a:p>
          <a:p>
            <a:r>
              <a:rPr lang="de-DE" sz="2800" b="1" dirty="0">
                <a:latin typeface="Century Gothic" panose="020B0502020202020204" pitchFamily="34" charset="0"/>
                <a:cs typeface="Arial" panose="020B0604020202020204" pitchFamily="34" charset="0"/>
              </a:rPr>
              <a:t>Italienisch, Spanisch, Instrument</a:t>
            </a:r>
          </a:p>
        </p:txBody>
      </p:sp>
    </p:spTree>
    <p:custDataLst>
      <p:tags r:id="rId1"/>
    </p:custDataLst>
    <p:extLst>
      <p:ext uri="{BB962C8B-B14F-4D97-AF65-F5344CB8AC3E}">
        <p14:creationId xmlns:p14="http://schemas.microsoft.com/office/powerpoint/2010/main" val="50970439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a:extLst>
              <a:ext uri="{FF2B5EF4-FFF2-40B4-BE49-F238E27FC236}">
                <a16:creationId xmlns:a16="http://schemas.microsoft.com/office/drawing/2014/main" id="{711B4263-16D0-184D-BCEB-1F51DAF9FE39}"/>
              </a:ext>
            </a:extLst>
          </p:cNvPr>
          <p:cNvGraphicFramePr/>
          <p:nvPr>
            <p:extLst>
              <p:ext uri="{D42A27DB-BD31-4B8C-83A1-F6EECF244321}">
                <p14:modId xmlns:p14="http://schemas.microsoft.com/office/powerpoint/2010/main" val="1887665303"/>
              </p:ext>
            </p:extLst>
          </p:nvPr>
        </p:nvGraphicFramePr>
        <p:xfrm>
          <a:off x="1524001" y="5555449"/>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Grafik 1">
            <a:extLst>
              <a:ext uri="{FF2B5EF4-FFF2-40B4-BE49-F238E27FC236}">
                <a16:creationId xmlns:a16="http://schemas.microsoft.com/office/drawing/2014/main" id="{08DF196A-6484-0649-AC8C-51E9A899946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44738" y="1136323"/>
            <a:ext cx="6923090" cy="304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10">
            <a:extLst>
              <a:ext uri="{FF2B5EF4-FFF2-40B4-BE49-F238E27FC236}">
                <a16:creationId xmlns:a16="http://schemas.microsoft.com/office/drawing/2014/main" id="{E6FF0C53-7190-EB47-A0A4-88DD0EDFFB4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6059" t="12856" r="8815"/>
          <a:stretch>
            <a:fillRect/>
          </a:stretch>
        </p:blipFill>
        <p:spPr bwMode="auto">
          <a:xfrm>
            <a:off x="1862617" y="4282583"/>
            <a:ext cx="3189540" cy="146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1">
            <a:extLst>
              <a:ext uri="{FF2B5EF4-FFF2-40B4-BE49-F238E27FC236}">
                <a16:creationId xmlns:a16="http://schemas.microsoft.com/office/drawing/2014/main" id="{6CA89A59-5124-924F-B6A9-83F084A026A5}"/>
              </a:ext>
            </a:extLst>
          </p:cNvPr>
          <p:cNvSpPr txBox="1">
            <a:spLocks noChangeArrowheads="1"/>
          </p:cNvSpPr>
          <p:nvPr/>
        </p:nvSpPr>
        <p:spPr bwMode="auto">
          <a:xfrm>
            <a:off x="5443144" y="4259118"/>
            <a:ext cx="344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CH" altLang="de-DE" sz="1800" b="0" dirty="0">
                <a:solidFill>
                  <a:srgbClr val="008E40"/>
                </a:solidFill>
                <a:latin typeface="TheSansOsF Light" panose="020B0302050302020203" pitchFamily="34" charset="77"/>
              </a:rPr>
              <a:t>Kontaktpersonen</a:t>
            </a:r>
            <a:endParaRPr lang="de-CH" altLang="de-DE" sz="2400" b="0" dirty="0">
              <a:solidFill>
                <a:srgbClr val="008E40"/>
              </a:solidFill>
              <a:latin typeface="TheSansOsF Light" panose="020B0302050302020203" pitchFamily="34" charset="77"/>
            </a:endParaRPr>
          </a:p>
        </p:txBody>
      </p:sp>
      <p:sp>
        <p:nvSpPr>
          <p:cNvPr id="9" name="Textfeld 17">
            <a:extLst>
              <a:ext uri="{FF2B5EF4-FFF2-40B4-BE49-F238E27FC236}">
                <a16:creationId xmlns:a16="http://schemas.microsoft.com/office/drawing/2014/main" id="{F3017478-4974-054E-A3B2-4C9F561F3A4B}"/>
              </a:ext>
            </a:extLst>
          </p:cNvPr>
          <p:cNvSpPr txBox="1">
            <a:spLocks noChangeArrowheads="1"/>
          </p:cNvSpPr>
          <p:nvPr/>
        </p:nvSpPr>
        <p:spPr bwMode="auto">
          <a:xfrm>
            <a:off x="7844473" y="5871529"/>
            <a:ext cx="1524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CH" altLang="de-DE" sz="1600" b="0" dirty="0">
                <a:solidFill>
                  <a:srgbClr val="008E40"/>
                </a:solidFill>
                <a:latin typeface="TheSansOsF Light" panose="020B0302050302020203" pitchFamily="34" charset="77"/>
              </a:rPr>
              <a:t>Roger Wangler</a:t>
            </a:r>
          </a:p>
        </p:txBody>
      </p:sp>
      <p:pic>
        <p:nvPicPr>
          <p:cNvPr id="10" name="Grafik 4">
            <a:extLst>
              <a:ext uri="{FF2B5EF4-FFF2-40B4-BE49-F238E27FC236}">
                <a16:creationId xmlns:a16="http://schemas.microsoft.com/office/drawing/2014/main" id="{67492BDB-4F68-8D49-90E9-820A70DC5F2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59160" y="4628450"/>
            <a:ext cx="1298749" cy="127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3">
            <a:extLst>
              <a:ext uri="{FF2B5EF4-FFF2-40B4-BE49-F238E27FC236}">
                <a16:creationId xmlns:a16="http://schemas.microsoft.com/office/drawing/2014/main" id="{C5914E07-F330-634D-9621-9E12E1FD82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06283" y="4598663"/>
            <a:ext cx="1298751" cy="1272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2">
            <a:extLst>
              <a:ext uri="{FF2B5EF4-FFF2-40B4-BE49-F238E27FC236}">
                <a16:creationId xmlns:a16="http://schemas.microsoft.com/office/drawing/2014/main" id="{F17E8AC7-6F2F-A749-BAD2-00F17689A476}"/>
              </a:ext>
            </a:extLst>
          </p:cNvPr>
          <p:cNvSpPr txBox="1">
            <a:spLocks noChangeArrowheads="1"/>
          </p:cNvSpPr>
          <p:nvPr/>
        </p:nvSpPr>
        <p:spPr bwMode="auto">
          <a:xfrm>
            <a:off x="5575936" y="5901691"/>
            <a:ext cx="18986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CH" altLang="de-DE" sz="1600" b="0" dirty="0">
                <a:solidFill>
                  <a:srgbClr val="008E40"/>
                </a:solidFill>
                <a:latin typeface="TheSansOsF Light" panose="020B0302050302020203" pitchFamily="34" charset="77"/>
              </a:rPr>
              <a:t>Dr. Kristina Ericson</a:t>
            </a:r>
          </a:p>
        </p:txBody>
      </p:sp>
      <p:pic>
        <p:nvPicPr>
          <p:cNvPr id="3" name="Grafik 2">
            <a:extLst>
              <a:ext uri="{FF2B5EF4-FFF2-40B4-BE49-F238E27FC236}">
                <a16:creationId xmlns:a16="http://schemas.microsoft.com/office/drawing/2014/main" id="{0C6D762B-8F37-F159-5622-11D5EA0630B2}"/>
              </a:ext>
            </a:extLst>
          </p:cNvPr>
          <p:cNvPicPr>
            <a:picLocks noChangeAspect="1"/>
          </p:cNvPicPr>
          <p:nvPr/>
        </p:nvPicPr>
        <p:blipFill>
          <a:blip r:embed="rId13"/>
          <a:stretch>
            <a:fillRect/>
          </a:stretch>
        </p:blipFill>
        <p:spPr>
          <a:xfrm>
            <a:off x="289931" y="217003"/>
            <a:ext cx="2319209" cy="727145"/>
          </a:xfrm>
          <a:prstGeom prst="rect">
            <a:avLst/>
          </a:prstGeom>
        </p:spPr>
      </p:pic>
      <p:sp>
        <p:nvSpPr>
          <p:cNvPr id="13" name="Text Box 3">
            <a:extLst>
              <a:ext uri="{FF2B5EF4-FFF2-40B4-BE49-F238E27FC236}">
                <a16:creationId xmlns:a16="http://schemas.microsoft.com/office/drawing/2014/main" id="{1FC27478-FBB1-0735-36E3-EEB821EFA416}"/>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sz="2800" b="1" dirty="0">
                <a:latin typeface="Century Gothic" panose="020B0502020202020204" pitchFamily="34" charset="0"/>
                <a:cs typeface="Arial" panose="020B0604020202020204" pitchFamily="34" charset="0"/>
              </a:rPr>
              <a:t>Förderprogramme</a:t>
            </a:r>
          </a:p>
        </p:txBody>
      </p:sp>
    </p:spTree>
    <p:custDataLst>
      <p:tags r:id="rId1"/>
    </p:custDataLst>
    <p:extLst>
      <p:ext uri="{BB962C8B-B14F-4D97-AF65-F5344CB8AC3E}">
        <p14:creationId xmlns:p14="http://schemas.microsoft.com/office/powerpoint/2010/main" val="58070014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hteck 1">
            <a:extLst>
              <a:ext uri="{FF2B5EF4-FFF2-40B4-BE49-F238E27FC236}">
                <a16:creationId xmlns:a16="http://schemas.microsoft.com/office/drawing/2014/main" id="{BFC9A1EE-55CA-174D-A253-3F1801B70E4B}"/>
              </a:ext>
            </a:extLst>
          </p:cNvPr>
          <p:cNvSpPr>
            <a:spLocks noChangeArrowheads="1"/>
          </p:cNvSpPr>
          <p:nvPr/>
        </p:nvSpPr>
        <p:spPr bwMode="auto">
          <a:xfrm>
            <a:off x="1308100" y="1290029"/>
            <a:ext cx="102743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1400" b="1">
                <a:solidFill>
                  <a:schemeClr val="tx1"/>
                </a:solidFill>
                <a:latin typeface="Tahoma" panose="020B0604030504040204" pitchFamily="34" charset="0"/>
                <a:ea typeface="ＭＳ Ｐゴシック" panose="020B0600070205080204" pitchFamily="34" charset="-128"/>
              </a:defRPr>
            </a:lvl1pPr>
            <a:lvl2pPr>
              <a:defRPr sz="1400" b="1">
                <a:solidFill>
                  <a:schemeClr val="tx1"/>
                </a:solidFill>
                <a:latin typeface="Tahoma" panose="020B0604030504040204" pitchFamily="34" charset="0"/>
                <a:ea typeface="ＭＳ Ｐゴシック" panose="020B0600070205080204" pitchFamily="34" charset="-128"/>
              </a:defRPr>
            </a:lvl2pPr>
            <a:lvl3pPr marL="1143000" indent="-228600">
              <a:defRPr sz="1400" b="1">
                <a:solidFill>
                  <a:schemeClr val="tx1"/>
                </a:solidFill>
                <a:latin typeface="Tahoma" panose="020B0604030504040204" pitchFamily="34" charset="0"/>
                <a:ea typeface="ＭＳ Ｐゴシック" panose="020B0600070205080204" pitchFamily="34" charset="-128"/>
              </a:defRPr>
            </a:lvl3pPr>
            <a:lvl4pPr marL="1600200" indent="-228600">
              <a:defRPr sz="1400" b="1">
                <a:solidFill>
                  <a:schemeClr val="tx1"/>
                </a:solidFill>
                <a:latin typeface="Tahoma" panose="020B0604030504040204" pitchFamily="34" charset="0"/>
                <a:ea typeface="ＭＳ Ｐゴシック" panose="020B0600070205080204" pitchFamily="34" charset="-128"/>
              </a:defRPr>
            </a:lvl4pPr>
            <a:lvl5pPr marL="2057400" indent="-228600">
              <a:defRPr sz="1400" b="1">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ＭＳ Ｐゴシック" panose="020B0600070205080204" pitchFamily="34" charset="-128"/>
              </a:defRPr>
            </a:lvl9pPr>
          </a:lstStyle>
          <a:p>
            <a:pPr lvl="1" eaLnBrk="1" hangingPunct="1"/>
            <a:r>
              <a:rPr kumimoji="1" lang="de-DE" altLang="de-DE" sz="2400" b="0" dirty="0">
                <a:latin typeface="Century Gothic" panose="020B0502020202020204" pitchFamily="34" charset="0"/>
              </a:rPr>
              <a:t>Aktuelles Gutachten einer anerkannten Abklärungsstelle beim Nachteilsausgleichsverantwortlichen einreichen.</a:t>
            </a:r>
          </a:p>
          <a:p>
            <a:pPr lvl="1" eaLnBrk="1" hangingPunct="1"/>
            <a:endParaRPr kumimoji="1" lang="de-DE" altLang="de-DE" sz="2400" b="0" dirty="0">
              <a:latin typeface="Century Gothic" panose="020B0502020202020204" pitchFamily="34" charset="0"/>
            </a:endParaRPr>
          </a:p>
          <a:p>
            <a:pPr lvl="1" eaLnBrk="1" hangingPunct="1"/>
            <a:r>
              <a:rPr kumimoji="1" lang="de-DE" altLang="de-DE" sz="2400" b="0" dirty="0">
                <a:latin typeface="Century Gothic" panose="020B0502020202020204" pitchFamily="34" charset="0"/>
              </a:rPr>
              <a:t>Dieser leitet alle weiteren Schritte bis zur Vereinbarung ein.</a:t>
            </a:r>
          </a:p>
        </p:txBody>
      </p:sp>
      <p:pic>
        <p:nvPicPr>
          <p:cNvPr id="3" name="Grafik 2">
            <a:extLst>
              <a:ext uri="{FF2B5EF4-FFF2-40B4-BE49-F238E27FC236}">
                <a16:creationId xmlns:a16="http://schemas.microsoft.com/office/drawing/2014/main" id="{3DEFE35D-8082-DD8A-55B7-DC26D0C8FF5B}"/>
              </a:ext>
            </a:extLst>
          </p:cNvPr>
          <p:cNvPicPr>
            <a:picLocks noChangeAspect="1"/>
          </p:cNvPicPr>
          <p:nvPr/>
        </p:nvPicPr>
        <p:blipFill>
          <a:blip r:embed="rId3"/>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476F3190-4350-1F70-5C15-7E505DFC0BE3}"/>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sz="2800" b="1" dirty="0">
                <a:latin typeface="Century Gothic" panose="020B0502020202020204" pitchFamily="34" charset="0"/>
                <a:cs typeface="Arial" panose="020B0604020202020204" pitchFamily="34" charset="0"/>
              </a:rPr>
              <a:t>Nachteilsausgleich</a:t>
            </a:r>
          </a:p>
        </p:txBody>
      </p:sp>
      <p:pic>
        <p:nvPicPr>
          <p:cNvPr id="6" name="Grafik 5">
            <a:extLst>
              <a:ext uri="{FF2B5EF4-FFF2-40B4-BE49-F238E27FC236}">
                <a16:creationId xmlns:a16="http://schemas.microsoft.com/office/drawing/2014/main" id="{6BCE8FA4-FE70-EA66-9DB5-D2455D36D2E8}"/>
              </a:ext>
            </a:extLst>
          </p:cNvPr>
          <p:cNvPicPr>
            <a:picLocks noChangeAspect="1"/>
          </p:cNvPicPr>
          <p:nvPr/>
        </p:nvPicPr>
        <p:blipFill>
          <a:blip r:embed="rId4"/>
          <a:stretch>
            <a:fillRect/>
          </a:stretch>
        </p:blipFill>
        <p:spPr>
          <a:xfrm>
            <a:off x="4104640" y="2915966"/>
            <a:ext cx="2468880" cy="35820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B82796B-DEB1-AF45-9E03-6CE6F04D4A17}"/>
              </a:ext>
            </a:extLst>
          </p:cNvPr>
          <p:cNvSpPr>
            <a:spLocks noGrp="1"/>
          </p:cNvSpPr>
          <p:nvPr>
            <p:ph type="title"/>
          </p:nvPr>
        </p:nvSpPr>
        <p:spPr>
          <a:xfrm>
            <a:off x="2803091" y="219688"/>
            <a:ext cx="7772400" cy="1202711"/>
          </a:xfrm>
        </p:spPr>
        <p:txBody>
          <a:bodyPr>
            <a:normAutofit/>
          </a:bodyPr>
          <a:lstStyle/>
          <a:p>
            <a:r>
              <a:rPr lang="de-DE" sz="2400" b="1" dirty="0">
                <a:latin typeface="Century Gothic" panose="020B0502020202020204" pitchFamily="34" charset="0"/>
                <a:ea typeface="Tahoma" panose="020B0604030504040204" pitchFamily="34" charset="0"/>
                <a:cs typeface="Arial" panose="020B0604020202020204" pitchFamily="34" charset="0"/>
              </a:rPr>
              <a:t>FMS – die ideale Schule für dich, wenn du…</a:t>
            </a:r>
          </a:p>
        </p:txBody>
      </p:sp>
      <p:sp>
        <p:nvSpPr>
          <p:cNvPr id="5" name="Textfeld 4">
            <a:extLst>
              <a:ext uri="{FF2B5EF4-FFF2-40B4-BE49-F238E27FC236}">
                <a16:creationId xmlns:a16="http://schemas.microsoft.com/office/drawing/2014/main" id="{134747FB-5928-7547-A8BE-5C77E1AA26BB}"/>
              </a:ext>
            </a:extLst>
          </p:cNvPr>
          <p:cNvSpPr txBox="1"/>
          <p:nvPr/>
        </p:nvSpPr>
        <p:spPr>
          <a:xfrm>
            <a:off x="3048000" y="1067159"/>
            <a:ext cx="9144000" cy="4893647"/>
          </a:xfrm>
          <a:prstGeom prst="rect">
            <a:avLst/>
          </a:prstGeom>
          <a:solidFill>
            <a:schemeClr val="bg1"/>
          </a:solidFill>
        </p:spPr>
        <p:txBody>
          <a:bodyPr wrap="square" rtlCol="0">
            <a:spAutoFit/>
          </a:bodyPr>
          <a:lstStyle/>
          <a:p>
            <a:pPr algn="ctr"/>
            <a:endParaRPr lang="de-DE" sz="2400" dirty="0">
              <a:latin typeface="Century Gothic" panose="020B0502020202020204" pitchFamily="34" charset="0"/>
            </a:endParaRPr>
          </a:p>
          <a:p>
            <a:pPr marL="771525" lvl="1" indent="-428625">
              <a:buFont typeface="Arial" panose="020B0604020202020204" pitchFamily="34" charset="0"/>
              <a:buChar char="•"/>
            </a:pPr>
            <a:r>
              <a:rPr lang="de-DE" sz="2400" dirty="0">
                <a:latin typeface="Century Gothic" panose="020B0502020202020204" pitchFamily="34" charset="0"/>
                <a:cs typeface="Arial" panose="020B0604020202020204" pitchFamily="34" charset="0"/>
              </a:rPr>
              <a:t>Motiviert, neugierig und leistungsorientiert bist</a:t>
            </a:r>
          </a:p>
          <a:p>
            <a:pPr marL="685800" lvl="1" indent="-342900">
              <a:buFont typeface="Arial" panose="020B0604020202020204" pitchFamily="34" charset="0"/>
              <a:buChar char="•"/>
            </a:pPr>
            <a:endParaRPr lang="de-DE" sz="2400" dirty="0">
              <a:latin typeface="Century Gothic" panose="020B0502020202020204" pitchFamily="34" charset="0"/>
              <a:cs typeface="Arial" panose="020B0604020202020204" pitchFamily="34" charset="0"/>
            </a:endParaRPr>
          </a:p>
          <a:p>
            <a:pPr marL="771525" lvl="1" indent="-428625">
              <a:buFont typeface="Arial" panose="020B0604020202020204" pitchFamily="34" charset="0"/>
              <a:buChar char="•"/>
            </a:pPr>
            <a:r>
              <a:rPr lang="de-DE" sz="2400" dirty="0">
                <a:latin typeface="Century Gothic" panose="020B0502020202020204" pitchFamily="34" charset="0"/>
                <a:cs typeface="Arial" panose="020B0604020202020204" pitchFamily="34" charset="0"/>
              </a:rPr>
              <a:t>Gerne noch weiter in die Schule gehst</a:t>
            </a:r>
          </a:p>
          <a:p>
            <a:pPr marL="685800" lvl="1" indent="-342900">
              <a:buFont typeface="Arial" panose="020B0604020202020204" pitchFamily="34" charset="0"/>
              <a:buChar char="•"/>
            </a:pPr>
            <a:endParaRPr lang="de-DE" sz="2400" dirty="0">
              <a:latin typeface="Century Gothic" panose="020B0502020202020204" pitchFamily="34" charset="0"/>
              <a:cs typeface="Arial" panose="020B0604020202020204" pitchFamily="34" charset="0"/>
            </a:endParaRPr>
          </a:p>
          <a:p>
            <a:pPr marL="771525" lvl="1" indent="-428625">
              <a:buFont typeface="Arial" panose="020B0604020202020204" pitchFamily="34" charset="0"/>
              <a:buChar char="•"/>
            </a:pPr>
            <a:r>
              <a:rPr lang="de-DE" sz="2400" dirty="0">
                <a:latin typeface="Century Gothic" panose="020B0502020202020204" pitchFamily="34" charset="0"/>
                <a:cs typeface="Arial" panose="020B0604020202020204" pitchFamily="34" charset="0"/>
              </a:rPr>
              <a:t>Später mit und für Menschen arbeiten möchtest</a:t>
            </a:r>
          </a:p>
          <a:p>
            <a:pPr marL="685800" lvl="1" indent="-342900">
              <a:buFont typeface="Arial" panose="020B0604020202020204" pitchFamily="34" charset="0"/>
              <a:buChar char="•"/>
            </a:pPr>
            <a:endParaRPr lang="de-DE" sz="2400" dirty="0">
              <a:latin typeface="Century Gothic" panose="020B0502020202020204" pitchFamily="34" charset="0"/>
              <a:cs typeface="Arial" panose="020B0604020202020204" pitchFamily="34" charset="0"/>
            </a:endParaRPr>
          </a:p>
          <a:p>
            <a:pPr marL="771525" lvl="1" indent="-428625">
              <a:buFont typeface="Arial" panose="020B0604020202020204" pitchFamily="34" charset="0"/>
              <a:buChar char="•"/>
            </a:pPr>
            <a:r>
              <a:rPr lang="de-DE" sz="2400" dirty="0">
                <a:latin typeface="Century Gothic" panose="020B0502020202020204" pitchFamily="34" charset="0"/>
                <a:cs typeface="Arial" panose="020B0604020202020204" pitchFamily="34" charset="0"/>
              </a:rPr>
              <a:t>Eine vertiefte Allgemeinbildung anstrebst</a:t>
            </a:r>
          </a:p>
          <a:p>
            <a:pPr marL="685800" lvl="1" indent="-342900">
              <a:buFont typeface="Arial" panose="020B0604020202020204" pitchFamily="34" charset="0"/>
              <a:buChar char="•"/>
            </a:pPr>
            <a:endParaRPr lang="de-DE" sz="2400" dirty="0">
              <a:latin typeface="Century Gothic" panose="020B0502020202020204" pitchFamily="34" charset="0"/>
              <a:cs typeface="Arial" panose="020B0604020202020204" pitchFamily="34" charset="0"/>
            </a:endParaRPr>
          </a:p>
          <a:p>
            <a:pPr marL="771525" lvl="1" indent="-428625">
              <a:buFont typeface="Arial" panose="020B0604020202020204" pitchFamily="34" charset="0"/>
              <a:buChar char="•"/>
            </a:pPr>
            <a:r>
              <a:rPr lang="de-DE" sz="2400" dirty="0">
                <a:latin typeface="Century Gothic" panose="020B0502020202020204" pitchFamily="34" charset="0"/>
                <a:cs typeface="Arial" panose="020B0604020202020204" pitchFamily="34" charset="0"/>
              </a:rPr>
              <a:t>Im Rahmen von Praktika einen Praxisbezug zu deinem Wunschberufsfeld herstellen möchtest</a:t>
            </a:r>
          </a:p>
          <a:p>
            <a:pPr marL="771525" lvl="1" indent="-428625">
              <a:buFont typeface="Wingdings" pitchFamily="2" charset="2"/>
              <a:buChar char="Ø"/>
            </a:pPr>
            <a:endParaRPr lang="de-DE" sz="2400" dirty="0">
              <a:latin typeface="Century Gothic" panose="020B0502020202020204" pitchFamily="34" charset="0"/>
            </a:endParaRPr>
          </a:p>
          <a:p>
            <a:pPr marL="342900" lvl="1"/>
            <a:endParaRPr lang="de-DE" sz="2400" dirty="0">
              <a:latin typeface="Century Gothic" panose="020B0502020202020204" pitchFamily="34" charset="0"/>
            </a:endParaRPr>
          </a:p>
        </p:txBody>
      </p:sp>
      <p:graphicFrame>
        <p:nvGraphicFramePr>
          <p:cNvPr id="7" name="Diagramm 6">
            <a:extLst>
              <a:ext uri="{FF2B5EF4-FFF2-40B4-BE49-F238E27FC236}">
                <a16:creationId xmlns:a16="http://schemas.microsoft.com/office/drawing/2014/main" id="{0DD02B54-52DB-934F-B793-BFB45E4938F0}"/>
              </a:ext>
            </a:extLst>
          </p:cNvPr>
          <p:cNvGraphicFramePr/>
          <p:nvPr/>
        </p:nvGraphicFramePr>
        <p:xfrm>
          <a:off x="1509714" y="5542265"/>
          <a:ext cx="9158287" cy="2027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Grafik 1">
            <a:extLst>
              <a:ext uri="{FF2B5EF4-FFF2-40B4-BE49-F238E27FC236}">
                <a16:creationId xmlns:a16="http://schemas.microsoft.com/office/drawing/2014/main" id="{44CAA54F-531D-837B-1F8E-87F921F216E1}"/>
              </a:ext>
            </a:extLst>
          </p:cNvPr>
          <p:cNvPicPr>
            <a:picLocks noChangeAspect="1"/>
          </p:cNvPicPr>
          <p:nvPr/>
        </p:nvPicPr>
        <p:blipFill>
          <a:blip r:embed="rId8"/>
          <a:stretch>
            <a:fillRect/>
          </a:stretch>
        </p:blipFill>
        <p:spPr>
          <a:xfrm>
            <a:off x="289931" y="217003"/>
            <a:ext cx="2319209" cy="727145"/>
          </a:xfrm>
          <a:prstGeom prst="rect">
            <a:avLst/>
          </a:prstGeom>
        </p:spPr>
      </p:pic>
    </p:spTree>
    <p:extLst>
      <p:ext uri="{BB962C8B-B14F-4D97-AF65-F5344CB8AC3E}">
        <p14:creationId xmlns:p14="http://schemas.microsoft.com/office/powerpoint/2010/main" val="29584978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hteck 1">
            <a:extLst>
              <a:ext uri="{FF2B5EF4-FFF2-40B4-BE49-F238E27FC236}">
                <a16:creationId xmlns:a16="http://schemas.microsoft.com/office/drawing/2014/main" id="{425292D2-A38F-9214-B16C-069119ED89FB}"/>
              </a:ext>
            </a:extLst>
          </p:cNvPr>
          <p:cNvSpPr>
            <a:spLocks noChangeArrowheads="1"/>
          </p:cNvSpPr>
          <p:nvPr/>
        </p:nvSpPr>
        <p:spPr bwMode="auto">
          <a:xfrm>
            <a:off x="5248276" y="3700464"/>
            <a:ext cx="184731" cy="30777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pic>
        <p:nvPicPr>
          <p:cNvPr id="12" name="Grafik 11">
            <a:extLst>
              <a:ext uri="{FF2B5EF4-FFF2-40B4-BE49-F238E27FC236}">
                <a16:creationId xmlns:a16="http://schemas.microsoft.com/office/drawing/2014/main" id="{175FFE4E-4591-AD8C-5364-9652CB02A191}"/>
              </a:ext>
            </a:extLst>
          </p:cNvPr>
          <p:cNvPicPr>
            <a:picLocks noChangeAspect="1"/>
          </p:cNvPicPr>
          <p:nvPr/>
        </p:nvPicPr>
        <p:blipFill>
          <a:blip r:embed="rId3"/>
          <a:stretch>
            <a:fillRect/>
          </a:stretch>
        </p:blipFill>
        <p:spPr>
          <a:xfrm>
            <a:off x="2700180" y="1385933"/>
            <a:ext cx="6462984" cy="3039764"/>
          </a:xfrm>
          <a:prstGeom prst="rect">
            <a:avLst/>
          </a:prstGeom>
        </p:spPr>
      </p:pic>
      <p:pic>
        <p:nvPicPr>
          <p:cNvPr id="14" name="Grafik 13">
            <a:extLst>
              <a:ext uri="{FF2B5EF4-FFF2-40B4-BE49-F238E27FC236}">
                <a16:creationId xmlns:a16="http://schemas.microsoft.com/office/drawing/2014/main" id="{ADE5557D-E094-6433-7E55-4DF899D65BDE}"/>
              </a:ext>
            </a:extLst>
          </p:cNvPr>
          <p:cNvPicPr>
            <a:picLocks noChangeAspect="1"/>
          </p:cNvPicPr>
          <p:nvPr/>
        </p:nvPicPr>
        <p:blipFill>
          <a:blip r:embed="rId4"/>
          <a:stretch>
            <a:fillRect/>
          </a:stretch>
        </p:blipFill>
        <p:spPr>
          <a:xfrm>
            <a:off x="2506787" y="4548513"/>
            <a:ext cx="3794002" cy="1534122"/>
          </a:xfrm>
          <a:prstGeom prst="rect">
            <a:avLst/>
          </a:prstGeom>
        </p:spPr>
      </p:pic>
      <p:pic>
        <p:nvPicPr>
          <p:cNvPr id="4" name="Grafik 3">
            <a:extLst>
              <a:ext uri="{FF2B5EF4-FFF2-40B4-BE49-F238E27FC236}">
                <a16:creationId xmlns:a16="http://schemas.microsoft.com/office/drawing/2014/main" id="{CFB5BBAE-0F17-53A1-21F1-D989071C7C98}"/>
              </a:ext>
            </a:extLst>
          </p:cNvPr>
          <p:cNvPicPr>
            <a:picLocks noChangeAspect="1"/>
          </p:cNvPicPr>
          <p:nvPr/>
        </p:nvPicPr>
        <p:blipFill>
          <a:blip r:embed="rId5"/>
          <a:stretch>
            <a:fillRect/>
          </a:stretch>
        </p:blipFill>
        <p:spPr>
          <a:xfrm>
            <a:off x="289931" y="217003"/>
            <a:ext cx="2319209" cy="727145"/>
          </a:xfrm>
          <a:prstGeom prst="rect">
            <a:avLst/>
          </a:prstGeom>
        </p:spPr>
      </p:pic>
      <p:sp>
        <p:nvSpPr>
          <p:cNvPr id="5" name="Text Box 3">
            <a:extLst>
              <a:ext uri="{FF2B5EF4-FFF2-40B4-BE49-F238E27FC236}">
                <a16:creationId xmlns:a16="http://schemas.microsoft.com/office/drawing/2014/main" id="{2D3D9F68-A1CB-E8D5-88F6-06993CEAFDF6}"/>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altLang="de-DE" sz="2800" b="1" dirty="0">
                <a:latin typeface="Century Gothic" panose="020B0502020202020204" pitchFamily="34" charset="0"/>
              </a:rPr>
              <a:t>Zusatzangebote: </a:t>
            </a:r>
            <a:r>
              <a:rPr lang="de-DE" altLang="de-DE" sz="2800" b="1" dirty="0" err="1">
                <a:latin typeface="Century Gothic" panose="020B0502020202020204" pitchFamily="34" charset="0"/>
              </a:rPr>
              <a:t>Certificat</a:t>
            </a:r>
            <a:r>
              <a:rPr lang="de-DE" altLang="de-DE" sz="2800" b="1" dirty="0">
                <a:latin typeface="Century Gothic" panose="020B0502020202020204" pitchFamily="34" charset="0"/>
              </a:rPr>
              <a:t> ECG </a:t>
            </a:r>
            <a:r>
              <a:rPr lang="de-DE" altLang="de-DE" sz="2800" b="1" dirty="0" err="1">
                <a:latin typeface="Century Gothic" panose="020B0502020202020204" pitchFamily="34" charset="0"/>
              </a:rPr>
              <a:t>bilingue</a:t>
            </a:r>
            <a:endParaRPr lang="de-DE" altLang="de-DE" sz="2800" b="1" dirty="0">
              <a:latin typeface="Century Gothic" panose="020B0502020202020204" pitchFamily="34" charset="0"/>
            </a:endParaRPr>
          </a:p>
        </p:txBody>
      </p:sp>
      <p:grpSp>
        <p:nvGrpSpPr>
          <p:cNvPr id="10" name="Gruppieren 9">
            <a:extLst>
              <a:ext uri="{FF2B5EF4-FFF2-40B4-BE49-F238E27FC236}">
                <a16:creationId xmlns:a16="http://schemas.microsoft.com/office/drawing/2014/main" id="{7AD86BFA-16E9-20E4-1DE7-32631E56AC95}"/>
              </a:ext>
            </a:extLst>
          </p:cNvPr>
          <p:cNvGrpSpPr/>
          <p:nvPr/>
        </p:nvGrpSpPr>
        <p:grpSpPr>
          <a:xfrm>
            <a:off x="7425192" y="4612313"/>
            <a:ext cx="2233613" cy="1808459"/>
            <a:chOff x="5931672" y="4612313"/>
            <a:chExt cx="2233613" cy="1808459"/>
          </a:xfrm>
        </p:grpSpPr>
        <p:sp>
          <p:nvSpPr>
            <p:cNvPr id="39938" name="Textfeld 1">
              <a:extLst>
                <a:ext uri="{FF2B5EF4-FFF2-40B4-BE49-F238E27FC236}">
                  <a16:creationId xmlns:a16="http://schemas.microsoft.com/office/drawing/2014/main" id="{E58010EB-BDBB-6051-E6D1-CA1C720E1FE4}"/>
                </a:ext>
              </a:extLst>
            </p:cNvPr>
            <p:cNvSpPr txBox="1">
              <a:spLocks noChangeArrowheads="1"/>
            </p:cNvSpPr>
            <p:nvPr/>
          </p:nvSpPr>
          <p:spPr bwMode="auto">
            <a:xfrm>
              <a:off x="5931672" y="4612313"/>
              <a:ext cx="2233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CH" altLang="de-DE" sz="1800" b="0" dirty="0">
                  <a:solidFill>
                    <a:srgbClr val="008E40"/>
                  </a:solidFill>
                  <a:latin typeface="TheSansOsF Light" panose="020B0302050302020203" pitchFamily="34" charset="0"/>
                </a:rPr>
                <a:t>Kontaktperson</a:t>
              </a:r>
              <a:endParaRPr lang="de-CH" altLang="de-DE" sz="2400" b="0" dirty="0">
                <a:solidFill>
                  <a:srgbClr val="008E40"/>
                </a:solidFill>
                <a:latin typeface="TheSansOsF Light" panose="020B0302050302020203" pitchFamily="34" charset="0"/>
              </a:endParaRPr>
            </a:p>
          </p:txBody>
        </p:sp>
        <p:sp>
          <p:nvSpPr>
            <p:cNvPr id="39939" name="Textfeld 17">
              <a:extLst>
                <a:ext uri="{FF2B5EF4-FFF2-40B4-BE49-F238E27FC236}">
                  <a16:creationId xmlns:a16="http://schemas.microsoft.com/office/drawing/2014/main" id="{500D29E6-3C26-7ADC-C532-0AC457FD8462}"/>
                </a:ext>
              </a:extLst>
            </p:cNvPr>
            <p:cNvSpPr txBox="1">
              <a:spLocks noChangeArrowheads="1"/>
            </p:cNvSpPr>
            <p:nvPr/>
          </p:nvSpPr>
          <p:spPr bwMode="auto">
            <a:xfrm>
              <a:off x="6173141" y="6082635"/>
              <a:ext cx="15271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CH" altLang="de-DE" sz="1600" b="0" dirty="0">
                  <a:solidFill>
                    <a:srgbClr val="008E40"/>
                  </a:solidFill>
                  <a:latin typeface="TheSansOsF Light" panose="020B0302050302020203" pitchFamily="34" charset="0"/>
                </a:rPr>
                <a:t>Anja Gilbert</a:t>
              </a:r>
            </a:p>
          </p:txBody>
        </p:sp>
        <p:pic>
          <p:nvPicPr>
            <p:cNvPr id="8" name="Grafik 7">
              <a:extLst>
                <a:ext uri="{FF2B5EF4-FFF2-40B4-BE49-F238E27FC236}">
                  <a16:creationId xmlns:a16="http://schemas.microsoft.com/office/drawing/2014/main" id="{EAFDDEF2-6F19-843D-76F9-72A6900A7530}"/>
                </a:ext>
              </a:extLst>
            </p:cNvPr>
            <p:cNvPicPr>
              <a:picLocks noChangeAspect="1"/>
            </p:cNvPicPr>
            <p:nvPr/>
          </p:nvPicPr>
          <p:blipFill>
            <a:blip r:embed="rId6"/>
            <a:stretch>
              <a:fillRect/>
            </a:stretch>
          </p:blipFill>
          <p:spPr>
            <a:xfrm>
              <a:off x="6173141" y="4939854"/>
              <a:ext cx="1073009" cy="1064425"/>
            </a:xfrm>
            <a:prstGeom prst="rect">
              <a:avLst/>
            </a:prstGeom>
          </p:spPr>
        </p:pic>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p:cNvSpPr>
            <a:spLocks noChangeArrowheads="1"/>
          </p:cNvSpPr>
          <p:nvPr/>
        </p:nvSpPr>
        <p:spPr bwMode="auto">
          <a:xfrm>
            <a:off x="1909762" y="1335702"/>
            <a:ext cx="8189278" cy="4615153"/>
          </a:xfrm>
          <a:prstGeom prst="rect">
            <a:avLst/>
          </a:prstGeom>
          <a:noFill/>
          <a:ln w="9525">
            <a:noFill/>
            <a:miter lim="800000"/>
            <a:headEnd/>
            <a:tailEnd/>
          </a:ln>
          <a:effectLst/>
        </p:spPr>
        <p:txBody>
          <a:bodyPr/>
          <a:lstStyle/>
          <a:p>
            <a:pPr>
              <a:spcBef>
                <a:spcPct val="20000"/>
              </a:spcBef>
              <a:tabLst>
                <a:tab pos="1139825" algn="l"/>
                <a:tab pos="2381250" algn="l"/>
              </a:tabLst>
            </a:pPr>
            <a:r>
              <a:rPr lang="de-CH" sz="1600" dirty="0">
                <a:latin typeface="Century Gothic" panose="020B0502020202020204" pitchFamily="34" charset="0"/>
              </a:rPr>
              <a:t>Schulgeld vom Kanton SH übernommen:</a:t>
            </a:r>
          </a:p>
          <a:p>
            <a:pPr marL="457200" indent="-457200">
              <a:spcBef>
                <a:spcPct val="20000"/>
              </a:spcBef>
              <a:tabLst>
                <a:tab pos="1139825" algn="l"/>
                <a:tab pos="2381250" algn="l"/>
              </a:tabLst>
            </a:pPr>
            <a:r>
              <a:rPr lang="de-CH" sz="1600" dirty="0">
                <a:latin typeface="Century Gothic" panose="020B0502020202020204" pitchFamily="34" charset="0"/>
              </a:rPr>
              <a:t>	 für Schülerinnen und Schüler, deren Eltern im Kanton </a:t>
            </a:r>
            <a:r>
              <a:rPr lang="de-CH" sz="1600">
                <a:latin typeface="Century Gothic" panose="020B0502020202020204" pitchFamily="34" charset="0"/>
              </a:rPr>
              <a:t>Schaffhausen wohnen</a:t>
            </a:r>
          </a:p>
          <a:p>
            <a:pPr marL="457200" indent="-457200">
              <a:spcBef>
                <a:spcPct val="20000"/>
              </a:spcBef>
              <a:tabLst>
                <a:tab pos="1139825" algn="l"/>
                <a:tab pos="2381250" algn="l"/>
              </a:tabLst>
            </a:pPr>
            <a:endParaRPr lang="de-CH" sz="1600" dirty="0">
              <a:latin typeface="Century Gothic" panose="020B0502020202020204" pitchFamily="34" charset="0"/>
            </a:endParaRPr>
          </a:p>
          <a:p>
            <a:pPr marL="457200" indent="-457200">
              <a:spcBef>
                <a:spcPct val="20000"/>
              </a:spcBef>
              <a:tabLst>
                <a:tab pos="1139825" algn="l"/>
                <a:tab pos="2381250" algn="l"/>
              </a:tabLst>
            </a:pPr>
            <a:r>
              <a:rPr lang="de-CH" sz="1600" dirty="0">
                <a:latin typeface="Century Gothic" panose="020B0502020202020204" pitchFamily="34" charset="0"/>
              </a:rPr>
              <a:t>Schulgeld übernommen durch: </a:t>
            </a:r>
          </a:p>
          <a:p>
            <a:pPr marL="457200" indent="-457200">
              <a:spcBef>
                <a:spcPct val="20000"/>
              </a:spcBef>
              <a:tabLst>
                <a:tab pos="1139825" algn="l"/>
                <a:tab pos="2381250" algn="l"/>
              </a:tabLst>
            </a:pPr>
            <a:r>
              <a:rPr lang="de-CH" sz="1600" dirty="0">
                <a:latin typeface="Century Gothic" panose="020B0502020202020204" pitchFamily="34" charset="0"/>
              </a:rPr>
              <a:t>Kanton ZH: 			für Schüler mit Wohnsitz Feuerthalen-Langwiesen, </a:t>
            </a:r>
            <a:br>
              <a:rPr lang="de-CH" sz="1600" dirty="0">
                <a:latin typeface="Century Gothic" panose="020B0502020202020204" pitchFamily="34" charset="0"/>
              </a:rPr>
            </a:br>
            <a:r>
              <a:rPr lang="de-CH" sz="1600" dirty="0">
                <a:latin typeface="Century Gothic" panose="020B0502020202020204" pitchFamily="34" charset="0"/>
              </a:rPr>
              <a:t>			Dachsen, Flurlingen, Laufen-Uhwiesen</a:t>
            </a:r>
          </a:p>
          <a:p>
            <a:pPr marL="457200" indent="-457200">
              <a:spcBef>
                <a:spcPct val="20000"/>
              </a:spcBef>
              <a:tabLst>
                <a:tab pos="1139825" algn="l"/>
                <a:tab pos="2381250" algn="l"/>
              </a:tabLst>
            </a:pPr>
            <a:r>
              <a:rPr lang="de-CH" sz="1600" dirty="0">
                <a:latin typeface="Century Gothic" panose="020B0502020202020204" pitchFamily="34" charset="0"/>
              </a:rPr>
              <a:t>Kanton TG: 		für Schüler Oberstufengemeinde Diessenhofen</a:t>
            </a:r>
          </a:p>
          <a:p>
            <a:pPr marL="457200" indent="-457200">
              <a:spcBef>
                <a:spcPct val="20000"/>
              </a:spcBef>
              <a:tabLst>
                <a:tab pos="1139825" algn="l"/>
                <a:tab pos="2381250" algn="l"/>
              </a:tabLst>
            </a:pPr>
            <a:r>
              <a:rPr lang="de-CH" sz="1600" dirty="0">
                <a:latin typeface="Century Gothic" panose="020B0502020202020204" pitchFamily="34" charset="0"/>
              </a:rPr>
              <a:t>Baden-Württemberg: 		für Schüler mit Wohnsitz Büsingen</a:t>
            </a:r>
          </a:p>
          <a:p>
            <a:pPr>
              <a:spcBef>
                <a:spcPct val="20000"/>
              </a:spcBef>
              <a:tabLst>
                <a:tab pos="1139825" algn="l"/>
                <a:tab pos="2381250" algn="l"/>
              </a:tabLst>
            </a:pPr>
            <a:endParaRPr lang="de-CH" sz="1600" dirty="0">
              <a:latin typeface="Century Gothic" panose="020B0502020202020204" pitchFamily="34" charset="0"/>
            </a:endParaRPr>
          </a:p>
          <a:p>
            <a:pPr>
              <a:spcBef>
                <a:spcPct val="20000"/>
              </a:spcBef>
              <a:tabLst>
                <a:tab pos="1139825" algn="l"/>
                <a:tab pos="2381250" algn="l"/>
              </a:tabLst>
            </a:pPr>
            <a:r>
              <a:rPr lang="de-CH" sz="1600" dirty="0">
                <a:latin typeface="Century Gothic" panose="020B0502020202020204" pitchFamily="34" charset="0"/>
              </a:rPr>
              <a:t>Kosten für die Eltern:  </a:t>
            </a:r>
          </a:p>
          <a:p>
            <a:pPr marL="457200" indent="-457200">
              <a:spcBef>
                <a:spcPct val="20000"/>
              </a:spcBef>
              <a:tabLst>
                <a:tab pos="1139825" algn="l"/>
                <a:tab pos="2381250" algn="l"/>
              </a:tabLst>
            </a:pPr>
            <a:r>
              <a:rPr lang="de-CH" sz="1600" dirty="0">
                <a:latin typeface="Century Gothic" panose="020B0502020202020204" pitchFamily="34" charset="0"/>
              </a:rPr>
              <a:t>ca. CHF 1000.- 	pro Jahr für Schulmaterial, Exkursionen, Klassenlager</a:t>
            </a:r>
          </a:p>
          <a:p>
            <a:pPr marL="457200" indent="-457200">
              <a:spcBef>
                <a:spcPct val="20000"/>
              </a:spcBef>
              <a:tabLst>
                <a:tab pos="1139825" algn="l"/>
                <a:tab pos="2381250" algn="l"/>
              </a:tabLst>
            </a:pPr>
            <a:r>
              <a:rPr lang="de-CH" sz="1600" dirty="0">
                <a:latin typeface="Century Gothic" panose="020B0502020202020204" pitchFamily="34" charset="0"/>
              </a:rPr>
              <a:t>ca. CHF 1300.- 	Kostenanteil an 3-wöchigen Sprachaufenthalt</a:t>
            </a:r>
          </a:p>
          <a:p>
            <a:pPr marL="457200" indent="-457200">
              <a:spcBef>
                <a:spcPct val="20000"/>
              </a:spcBef>
              <a:tabLst>
                <a:tab pos="1139825" algn="l"/>
                <a:tab pos="2381250" algn="l"/>
              </a:tabLst>
            </a:pPr>
            <a:r>
              <a:rPr lang="de-CH" sz="1600" dirty="0">
                <a:latin typeface="Century Gothic" panose="020B0502020202020204" pitchFamily="34" charset="0"/>
              </a:rPr>
              <a:t>	  		in der 2. FMS  (Rest wird vom Kanton SH übernommen)</a:t>
            </a:r>
          </a:p>
          <a:p>
            <a:pPr marL="457200" indent="-457200">
              <a:spcBef>
                <a:spcPct val="20000"/>
              </a:spcBef>
              <a:tabLst>
                <a:tab pos="1139825" algn="l"/>
                <a:tab pos="2381250" algn="l"/>
              </a:tabLst>
            </a:pPr>
            <a:endParaRPr lang="de-CH" sz="1600" dirty="0">
              <a:latin typeface="Century Gothic" panose="020B0502020202020204" pitchFamily="34" charset="0"/>
            </a:endParaRPr>
          </a:p>
          <a:p>
            <a:pPr marL="11113" indent="-11113">
              <a:spcBef>
                <a:spcPct val="20000"/>
              </a:spcBef>
              <a:tabLst>
                <a:tab pos="1139825" algn="l"/>
                <a:tab pos="2381250" algn="l"/>
              </a:tabLst>
            </a:pPr>
            <a:r>
              <a:rPr lang="de-CH" sz="1600" dirty="0">
                <a:latin typeface="Century Gothic" panose="020B0502020202020204" pitchFamily="34" charset="0"/>
              </a:rPr>
              <a:t>Möglichkeiten für finanzielle Unterstützung durch Stipendien/Fonds des Rektors</a:t>
            </a:r>
          </a:p>
          <a:p>
            <a:pPr marL="939800" lvl="1" indent="-457200">
              <a:spcBef>
                <a:spcPct val="20000"/>
              </a:spcBef>
              <a:buFontTx/>
              <a:buChar char="-"/>
              <a:tabLst>
                <a:tab pos="1139825" algn="l"/>
                <a:tab pos="2381250" algn="l"/>
              </a:tabLst>
            </a:pPr>
            <a:endParaRPr lang="de-CH" sz="1600" dirty="0">
              <a:latin typeface="Century Gothic" panose="020B0502020202020204" pitchFamily="34" charset="0"/>
            </a:endParaRPr>
          </a:p>
        </p:txBody>
      </p:sp>
      <p:sp>
        <p:nvSpPr>
          <p:cNvPr id="10" name="Rectangle 8"/>
          <p:cNvSpPr>
            <a:spLocks noChangeArrowheads="1"/>
          </p:cNvSpPr>
          <p:nvPr/>
        </p:nvSpPr>
        <p:spPr bwMode="auto">
          <a:xfrm>
            <a:off x="8354104" y="5165781"/>
            <a:ext cx="8034337" cy="725487"/>
          </a:xfrm>
          <a:prstGeom prst="rect">
            <a:avLst/>
          </a:prstGeom>
          <a:noFill/>
          <a:ln w="9525">
            <a:noFill/>
            <a:miter lim="800000"/>
            <a:headEnd/>
            <a:tailEnd/>
          </a:ln>
          <a:effectLst/>
        </p:spPr>
        <p:txBody>
          <a:bodyPr/>
          <a:lstStyle/>
          <a:p>
            <a:pPr>
              <a:spcBef>
                <a:spcPct val="20000"/>
              </a:spcBef>
              <a:tabLst>
                <a:tab pos="1139825" algn="l"/>
                <a:tab pos="2381250" algn="l"/>
              </a:tabLst>
            </a:pPr>
            <a:endParaRPr lang="de-CH" sz="2000" dirty="0"/>
          </a:p>
        </p:txBody>
      </p:sp>
      <p:graphicFrame>
        <p:nvGraphicFramePr>
          <p:cNvPr id="6" name="Diagramm 5">
            <a:extLst>
              <a:ext uri="{FF2B5EF4-FFF2-40B4-BE49-F238E27FC236}">
                <a16:creationId xmlns:a16="http://schemas.microsoft.com/office/drawing/2014/main" id="{711B4263-16D0-184D-BCEB-1F51DAF9FE39}"/>
              </a:ext>
            </a:extLst>
          </p:cNvPr>
          <p:cNvGraphicFramePr/>
          <p:nvPr>
            <p:extLst>
              <p:ext uri="{D42A27DB-BD31-4B8C-83A1-F6EECF244321}">
                <p14:modId xmlns:p14="http://schemas.microsoft.com/office/powerpoint/2010/main" val="1300373007"/>
              </p:ext>
            </p:extLst>
          </p:nvPr>
        </p:nvGraphicFramePr>
        <p:xfrm>
          <a:off x="1509714" y="5528525"/>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fik 2">
            <a:extLst>
              <a:ext uri="{FF2B5EF4-FFF2-40B4-BE49-F238E27FC236}">
                <a16:creationId xmlns:a16="http://schemas.microsoft.com/office/drawing/2014/main" id="{167CA3B9-C4B2-D3EC-AACF-A74838DE1659}"/>
              </a:ext>
            </a:extLst>
          </p:cNvPr>
          <p:cNvPicPr>
            <a:picLocks noChangeAspect="1"/>
          </p:cNvPicPr>
          <p:nvPr/>
        </p:nvPicPr>
        <p:blipFill>
          <a:blip r:embed="rId9"/>
          <a:stretch>
            <a:fillRect/>
          </a:stretch>
        </p:blipFill>
        <p:spPr>
          <a:xfrm>
            <a:off x="289931" y="217003"/>
            <a:ext cx="2319209" cy="727145"/>
          </a:xfrm>
          <a:prstGeom prst="rect">
            <a:avLst/>
          </a:prstGeom>
        </p:spPr>
      </p:pic>
      <p:sp>
        <p:nvSpPr>
          <p:cNvPr id="8" name="Text Box 3">
            <a:extLst>
              <a:ext uri="{FF2B5EF4-FFF2-40B4-BE49-F238E27FC236}">
                <a16:creationId xmlns:a16="http://schemas.microsoft.com/office/drawing/2014/main" id="{97D3D5BD-E2E5-7B60-B3E5-D797A35F7254}"/>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altLang="de-DE" sz="2800" b="1" dirty="0">
                <a:latin typeface="Century Gothic" panose="020B0502020202020204" pitchFamily="34" charset="0"/>
              </a:rPr>
              <a:t>Kosten</a:t>
            </a:r>
          </a:p>
        </p:txBody>
      </p:sp>
    </p:spTree>
    <p:custDataLst>
      <p:tags r:id="rId1"/>
    </p:custDataLst>
    <p:extLst>
      <p:ext uri="{BB962C8B-B14F-4D97-AF65-F5344CB8AC3E}">
        <p14:creationId xmlns:p14="http://schemas.microsoft.com/office/powerpoint/2010/main" val="107915359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nodePh="1">
                                  <p:stCondLst>
                                    <p:cond delay="0"/>
                                  </p:stCondLst>
                                  <p:endCondLst>
                                    <p:cond evt="begin" delay="0">
                                      <p:tn val="7"/>
                                    </p:cond>
                                  </p:end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p:cNvSpPr>
            <a:spLocks noChangeArrowheads="1"/>
          </p:cNvSpPr>
          <p:nvPr/>
        </p:nvSpPr>
        <p:spPr bwMode="auto">
          <a:xfrm>
            <a:off x="1631190" y="1507590"/>
            <a:ext cx="8034337" cy="3049896"/>
          </a:xfrm>
          <a:prstGeom prst="rect">
            <a:avLst/>
          </a:prstGeom>
          <a:noFill/>
          <a:ln w="9525">
            <a:noFill/>
            <a:miter lim="800000"/>
            <a:headEnd/>
            <a:tailEnd/>
          </a:ln>
          <a:effectLst/>
        </p:spPr>
        <p:txBody>
          <a:bodyPr/>
          <a:lstStyle/>
          <a:p>
            <a:pPr marL="342900" indent="-342900">
              <a:spcBef>
                <a:spcPct val="20000"/>
              </a:spcBef>
              <a:buFont typeface="Arial" panose="020B0604020202020204" pitchFamily="34" charset="0"/>
              <a:buChar char="•"/>
              <a:tabLst>
                <a:tab pos="1139825" algn="l"/>
                <a:tab pos="2381250" algn="l"/>
              </a:tabLst>
            </a:pPr>
            <a:r>
              <a:rPr lang="de-CH" sz="2000" dirty="0">
                <a:latin typeface="Century Gothic" panose="020B0502020202020204" pitchFamily="34" charset="0"/>
              </a:rPr>
              <a:t>Klasseneinteilung </a:t>
            </a:r>
          </a:p>
          <a:p>
            <a:pPr marL="457200" indent="-457200">
              <a:spcBef>
                <a:spcPct val="20000"/>
              </a:spcBef>
              <a:tabLst>
                <a:tab pos="1139825" algn="l"/>
                <a:tab pos="2381250" algn="l"/>
              </a:tabLst>
            </a:pPr>
            <a:r>
              <a:rPr lang="de-CH" sz="2000" dirty="0">
                <a:latin typeface="Century Gothic" panose="020B0502020202020204" pitchFamily="34" charset="0"/>
              </a:rPr>
              <a:t>	durch Schulleitung – keine Wunschmöglichkeiten</a:t>
            </a:r>
          </a:p>
          <a:p>
            <a:pPr marL="457200" indent="-457200">
              <a:spcBef>
                <a:spcPct val="20000"/>
              </a:spcBef>
              <a:tabLst>
                <a:tab pos="1139825" algn="l"/>
                <a:tab pos="2381250" algn="l"/>
              </a:tabLst>
            </a:pPr>
            <a:endParaRPr lang="de-CH" sz="2000" dirty="0">
              <a:latin typeface="Century Gothic" panose="020B0502020202020204" pitchFamily="34" charset="0"/>
            </a:endParaRPr>
          </a:p>
          <a:p>
            <a:pPr marL="342900" indent="-342900">
              <a:spcBef>
                <a:spcPct val="20000"/>
              </a:spcBef>
              <a:buFont typeface="Arial" panose="020B0604020202020204" pitchFamily="34" charset="0"/>
              <a:buChar char="•"/>
              <a:tabLst>
                <a:tab pos="476250" algn="l"/>
                <a:tab pos="2381250" algn="l"/>
              </a:tabLst>
            </a:pPr>
            <a:r>
              <a:rPr lang="de-CH" sz="2000" dirty="0">
                <a:latin typeface="Century Gothic" panose="020B0502020202020204" pitchFamily="34" charset="0"/>
              </a:rPr>
              <a:t>Keine </a:t>
            </a:r>
            <a:r>
              <a:rPr lang="de-CH" sz="2000" dirty="0" err="1">
                <a:latin typeface="Century Gothic" panose="020B0502020202020204" pitchFamily="34" charset="0"/>
              </a:rPr>
              <a:t>Jokertage</a:t>
            </a:r>
            <a:r>
              <a:rPr lang="de-CH" sz="2000" dirty="0">
                <a:latin typeface="Century Gothic" panose="020B0502020202020204" pitchFamily="34" charset="0"/>
              </a:rPr>
              <a:t> an der Kantonsschule </a:t>
            </a:r>
          </a:p>
          <a:p>
            <a:pPr>
              <a:spcBef>
                <a:spcPct val="20000"/>
              </a:spcBef>
              <a:tabLst>
                <a:tab pos="439738" algn="l"/>
                <a:tab pos="2381250" algn="l"/>
              </a:tabLst>
            </a:pPr>
            <a:r>
              <a:rPr lang="de-CH" sz="2000" dirty="0">
                <a:latin typeface="Century Gothic" panose="020B0502020202020204" pitchFamily="34" charset="0"/>
              </a:rPr>
              <a:t>	(Keine Ferienverlängerungen)</a:t>
            </a:r>
          </a:p>
          <a:p>
            <a:pPr>
              <a:spcBef>
                <a:spcPct val="20000"/>
              </a:spcBef>
              <a:tabLst>
                <a:tab pos="439738" algn="l"/>
                <a:tab pos="2381250" algn="l"/>
              </a:tabLst>
            </a:pPr>
            <a:endParaRPr lang="de-CH" sz="2000" dirty="0">
              <a:latin typeface="Century Gothic" panose="020B0502020202020204" pitchFamily="34" charset="0"/>
            </a:endParaRPr>
          </a:p>
          <a:p>
            <a:pPr marL="342900" indent="-342900">
              <a:spcBef>
                <a:spcPct val="20000"/>
              </a:spcBef>
              <a:buFont typeface="Arial" panose="020B0604020202020204" pitchFamily="34" charset="0"/>
              <a:buChar char="•"/>
              <a:tabLst>
                <a:tab pos="439738" algn="l"/>
                <a:tab pos="2381250" algn="l"/>
              </a:tabLst>
            </a:pPr>
            <a:r>
              <a:rPr lang="de-CH" sz="2000" dirty="0">
                <a:latin typeface="Century Gothic" panose="020B0502020202020204" pitchFamily="34" charset="0"/>
              </a:rPr>
              <a:t>Herbstferien der 2. FMS – 1 Woche für Praktikum reserviert</a:t>
            </a:r>
          </a:p>
          <a:p>
            <a:pPr>
              <a:spcBef>
                <a:spcPct val="20000"/>
              </a:spcBef>
              <a:tabLst>
                <a:tab pos="439738" algn="l"/>
                <a:tab pos="2381250" algn="l"/>
              </a:tabLst>
            </a:pPr>
            <a:endParaRPr lang="de-CH" sz="2000" dirty="0">
              <a:latin typeface="Century Gothic" panose="020B0502020202020204" pitchFamily="34" charset="0"/>
            </a:endParaRPr>
          </a:p>
          <a:p>
            <a:pPr marL="342900" indent="-342900">
              <a:spcBef>
                <a:spcPct val="20000"/>
              </a:spcBef>
              <a:buFont typeface="Arial" panose="020B0604020202020204" pitchFamily="34" charset="0"/>
              <a:buChar char="•"/>
              <a:tabLst>
                <a:tab pos="439738" algn="l"/>
                <a:tab pos="2381250" algn="l"/>
              </a:tabLst>
            </a:pPr>
            <a:r>
              <a:rPr lang="de-CH" sz="2000" dirty="0">
                <a:latin typeface="Century Gothic" panose="020B0502020202020204" pitchFamily="34" charset="0"/>
              </a:rPr>
              <a:t>Frühlingsferien der 2. FMS – für Sprachaufenthalt reserviert </a:t>
            </a:r>
          </a:p>
          <a:p>
            <a:pPr>
              <a:spcBef>
                <a:spcPct val="20000"/>
              </a:spcBef>
              <a:tabLst>
                <a:tab pos="439738" algn="l"/>
                <a:tab pos="2381250" algn="l"/>
              </a:tabLst>
            </a:pPr>
            <a:endParaRPr lang="de-CH" sz="2000" dirty="0">
              <a:latin typeface="Century Gothic" panose="020B0502020202020204" pitchFamily="34" charset="0"/>
            </a:endParaRPr>
          </a:p>
          <a:p>
            <a:pPr>
              <a:spcBef>
                <a:spcPct val="20000"/>
              </a:spcBef>
              <a:tabLst>
                <a:tab pos="439738" algn="l"/>
                <a:tab pos="2381250" algn="l"/>
              </a:tabLst>
            </a:pPr>
            <a:r>
              <a:rPr lang="de-CH" sz="2000" dirty="0">
                <a:latin typeface="Century Gothic" panose="020B0502020202020204" pitchFamily="34" charset="0"/>
              </a:rPr>
              <a:t> </a:t>
            </a:r>
          </a:p>
          <a:p>
            <a:pPr marL="457200" indent="-457200">
              <a:spcBef>
                <a:spcPct val="20000"/>
              </a:spcBef>
              <a:tabLst>
                <a:tab pos="1139825" algn="l"/>
                <a:tab pos="2381250" algn="l"/>
              </a:tabLst>
            </a:pPr>
            <a:endParaRPr lang="de-CH" sz="2000" dirty="0">
              <a:latin typeface="Century Gothic" panose="020B0502020202020204" pitchFamily="34" charset="0"/>
            </a:endParaRPr>
          </a:p>
          <a:p>
            <a:pPr marL="457200" indent="-457200">
              <a:spcBef>
                <a:spcPct val="20000"/>
              </a:spcBef>
              <a:tabLst>
                <a:tab pos="1139825" algn="l"/>
                <a:tab pos="2381250" algn="l"/>
              </a:tabLst>
            </a:pPr>
            <a:endParaRPr lang="de-CH" sz="2000" dirty="0">
              <a:latin typeface="Century Gothic" panose="020B0502020202020204" pitchFamily="34" charset="0"/>
            </a:endParaRPr>
          </a:p>
        </p:txBody>
      </p:sp>
      <p:graphicFrame>
        <p:nvGraphicFramePr>
          <p:cNvPr id="6" name="Diagramm 5">
            <a:extLst>
              <a:ext uri="{FF2B5EF4-FFF2-40B4-BE49-F238E27FC236}">
                <a16:creationId xmlns:a16="http://schemas.microsoft.com/office/drawing/2014/main" id="{711B4263-16D0-184D-BCEB-1F51DAF9FE39}"/>
              </a:ext>
            </a:extLst>
          </p:cNvPr>
          <p:cNvGraphicFramePr/>
          <p:nvPr>
            <p:extLst>
              <p:ext uri="{D42A27DB-BD31-4B8C-83A1-F6EECF244321}">
                <p14:modId xmlns:p14="http://schemas.microsoft.com/office/powerpoint/2010/main" val="1798577302"/>
              </p:ext>
            </p:extLst>
          </p:nvPr>
        </p:nvGraphicFramePr>
        <p:xfrm>
          <a:off x="1524001" y="5557325"/>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fik 2">
            <a:extLst>
              <a:ext uri="{FF2B5EF4-FFF2-40B4-BE49-F238E27FC236}">
                <a16:creationId xmlns:a16="http://schemas.microsoft.com/office/drawing/2014/main" id="{DEE422E9-D71B-0C58-3BE0-9DAADAA82CA3}"/>
              </a:ext>
            </a:extLst>
          </p:cNvPr>
          <p:cNvPicPr>
            <a:picLocks noChangeAspect="1"/>
          </p:cNvPicPr>
          <p:nvPr/>
        </p:nvPicPr>
        <p:blipFill>
          <a:blip r:embed="rId9"/>
          <a:stretch>
            <a:fillRect/>
          </a:stretch>
        </p:blipFill>
        <p:spPr>
          <a:xfrm>
            <a:off x="289931" y="217003"/>
            <a:ext cx="2319209" cy="727145"/>
          </a:xfrm>
          <a:prstGeom prst="rect">
            <a:avLst/>
          </a:prstGeom>
        </p:spPr>
      </p:pic>
      <p:sp>
        <p:nvSpPr>
          <p:cNvPr id="5" name="Text Box 3">
            <a:extLst>
              <a:ext uri="{FF2B5EF4-FFF2-40B4-BE49-F238E27FC236}">
                <a16:creationId xmlns:a16="http://schemas.microsoft.com/office/drawing/2014/main" id="{01AF69FE-AE08-99B8-0F1C-7CA7DE162AD6}"/>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sz="2800" b="1" dirty="0">
                <a:latin typeface="Century Gothic" panose="020B0502020202020204" pitchFamily="34" charset="0"/>
                <a:cs typeface="Arial" panose="020B0604020202020204" pitchFamily="34" charset="0"/>
              </a:rPr>
              <a:t>Klasseneinteilung / </a:t>
            </a:r>
            <a:r>
              <a:rPr lang="de-DE" sz="2800" b="1" dirty="0" err="1">
                <a:latin typeface="Century Gothic" panose="020B0502020202020204" pitchFamily="34" charset="0"/>
                <a:cs typeface="Arial" panose="020B0604020202020204" pitchFamily="34" charset="0"/>
              </a:rPr>
              <a:t>Jokertage</a:t>
            </a:r>
            <a:r>
              <a:rPr lang="de-DE" sz="2800" b="1" dirty="0">
                <a:latin typeface="Century Gothic" panose="020B0502020202020204" pitchFamily="34" charset="0"/>
                <a:cs typeface="Arial" panose="020B0604020202020204" pitchFamily="34" charset="0"/>
              </a:rPr>
              <a:t> / Ferien</a:t>
            </a:r>
          </a:p>
        </p:txBody>
      </p:sp>
    </p:spTree>
    <p:custDataLst>
      <p:tags r:id="rId1"/>
    </p:custDataLst>
    <p:extLst>
      <p:ext uri="{BB962C8B-B14F-4D97-AF65-F5344CB8AC3E}">
        <p14:creationId xmlns:p14="http://schemas.microsoft.com/office/powerpoint/2010/main" val="34452562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Rectangle 52"/>
          <p:cNvSpPr>
            <a:spLocks noChangeArrowheads="1"/>
          </p:cNvSpPr>
          <p:nvPr/>
        </p:nvSpPr>
        <p:spPr bwMode="auto">
          <a:xfrm>
            <a:off x="8077200" y="6245225"/>
            <a:ext cx="2133600" cy="476250"/>
          </a:xfrm>
          <a:prstGeom prst="rect">
            <a:avLst/>
          </a:prstGeom>
          <a:noFill/>
          <a:ln w="9525">
            <a:noFill/>
            <a:miter lim="800000"/>
            <a:headEnd/>
            <a:tailEnd/>
          </a:ln>
        </p:spPr>
        <p:txBody>
          <a:bodyPr/>
          <a:lstStyle/>
          <a:p>
            <a:pPr algn="r"/>
            <a:endParaRPr lang="de-DE" sz="1000">
              <a:solidFill>
                <a:srgbClr val="000B6B"/>
              </a:solidFill>
            </a:endParaRPr>
          </a:p>
        </p:txBody>
      </p:sp>
      <p:pic>
        <p:nvPicPr>
          <p:cNvPr id="2" name="Bild 1"/>
          <p:cNvPicPr>
            <a:picLocks noChangeAspect="1"/>
          </p:cNvPicPr>
          <p:nvPr/>
        </p:nvPicPr>
        <p:blipFill>
          <a:blip r:embed="rId3"/>
          <a:stretch>
            <a:fillRect/>
          </a:stretch>
        </p:blipFill>
        <p:spPr>
          <a:xfrm>
            <a:off x="1524000" y="0"/>
            <a:ext cx="9144000" cy="6821714"/>
          </a:xfrm>
          <a:prstGeom prst="rect">
            <a:avLst/>
          </a:prstGeom>
        </p:spPr>
      </p:pic>
    </p:spTree>
    <p:extLst>
      <p:ext uri="{BB962C8B-B14F-4D97-AF65-F5344CB8AC3E}">
        <p14:creationId xmlns:p14="http://schemas.microsoft.com/office/powerpoint/2010/main" val="14736998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Rectangle 52"/>
          <p:cNvSpPr>
            <a:spLocks noChangeArrowheads="1"/>
          </p:cNvSpPr>
          <p:nvPr/>
        </p:nvSpPr>
        <p:spPr bwMode="auto">
          <a:xfrm>
            <a:off x="8077200" y="6245225"/>
            <a:ext cx="2133600" cy="476250"/>
          </a:xfrm>
          <a:prstGeom prst="rect">
            <a:avLst/>
          </a:prstGeom>
          <a:noFill/>
          <a:ln w="9525">
            <a:noFill/>
            <a:miter lim="800000"/>
            <a:headEnd/>
            <a:tailEnd/>
          </a:ln>
        </p:spPr>
        <p:txBody>
          <a:bodyPr/>
          <a:lstStyle/>
          <a:p>
            <a:pPr algn="r"/>
            <a:endParaRPr lang="de-DE" sz="1000">
              <a:solidFill>
                <a:srgbClr val="000B6B"/>
              </a:solidFill>
            </a:endParaRPr>
          </a:p>
        </p:txBody>
      </p:sp>
      <p:pic>
        <p:nvPicPr>
          <p:cNvPr id="2" name="Bild 1"/>
          <p:cNvPicPr>
            <a:picLocks noChangeAspect="1"/>
          </p:cNvPicPr>
          <p:nvPr/>
        </p:nvPicPr>
        <p:blipFill>
          <a:blip r:embed="rId3"/>
          <a:stretch>
            <a:fillRect/>
          </a:stretch>
        </p:blipFill>
        <p:spPr>
          <a:xfrm>
            <a:off x="1567542" y="7259"/>
            <a:ext cx="9144000" cy="6739215"/>
          </a:xfrm>
          <a:prstGeom prst="rect">
            <a:avLst/>
          </a:prstGeom>
        </p:spPr>
      </p:pic>
    </p:spTree>
    <p:extLst>
      <p:ext uri="{BB962C8B-B14F-4D97-AF65-F5344CB8AC3E}">
        <p14:creationId xmlns:p14="http://schemas.microsoft.com/office/powerpoint/2010/main" val="8240739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Rectangle 52"/>
          <p:cNvSpPr>
            <a:spLocks noChangeArrowheads="1"/>
          </p:cNvSpPr>
          <p:nvPr/>
        </p:nvSpPr>
        <p:spPr bwMode="auto">
          <a:xfrm>
            <a:off x="8077200" y="6245225"/>
            <a:ext cx="2133600" cy="476250"/>
          </a:xfrm>
          <a:prstGeom prst="rect">
            <a:avLst/>
          </a:prstGeom>
          <a:noFill/>
          <a:ln w="9525">
            <a:noFill/>
            <a:miter lim="800000"/>
            <a:headEnd/>
            <a:tailEnd/>
          </a:ln>
        </p:spPr>
        <p:txBody>
          <a:bodyPr/>
          <a:lstStyle/>
          <a:p>
            <a:pPr algn="r"/>
            <a:endParaRPr lang="de-DE" sz="1000">
              <a:solidFill>
                <a:srgbClr val="000B6B"/>
              </a:solidFill>
            </a:endParaRPr>
          </a:p>
        </p:txBody>
      </p:sp>
      <p:pic>
        <p:nvPicPr>
          <p:cNvPr id="2" name="Bild 1"/>
          <p:cNvPicPr>
            <a:picLocks noChangeAspect="1"/>
          </p:cNvPicPr>
          <p:nvPr/>
        </p:nvPicPr>
        <p:blipFill>
          <a:blip r:embed="rId3"/>
          <a:stretch>
            <a:fillRect/>
          </a:stretch>
        </p:blipFill>
        <p:spPr>
          <a:xfrm>
            <a:off x="1524000" y="304800"/>
            <a:ext cx="9144000" cy="6230612"/>
          </a:xfrm>
          <a:prstGeom prst="rect">
            <a:avLst/>
          </a:prstGeom>
        </p:spPr>
      </p:pic>
    </p:spTree>
    <p:extLst>
      <p:ext uri="{BB962C8B-B14F-4D97-AF65-F5344CB8AC3E}">
        <p14:creationId xmlns:p14="http://schemas.microsoft.com/office/powerpoint/2010/main" val="15182858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036CB-66F4-202F-8641-A0A087763A10}"/>
            </a:ext>
          </a:extLst>
        </p:cNvPr>
        <p:cNvGrpSpPr/>
        <p:nvPr/>
      </p:nvGrpSpPr>
      <p:grpSpPr>
        <a:xfrm>
          <a:off x="0" y="0"/>
          <a:ext cx="0" cy="0"/>
          <a:chOff x="0" y="0"/>
          <a:chExt cx="0" cy="0"/>
        </a:xfrm>
      </p:grpSpPr>
      <p:sp>
        <p:nvSpPr>
          <p:cNvPr id="39940" name="Rechteck 1">
            <a:extLst>
              <a:ext uri="{FF2B5EF4-FFF2-40B4-BE49-F238E27FC236}">
                <a16:creationId xmlns:a16="http://schemas.microsoft.com/office/drawing/2014/main" id="{155BA6CE-CBA7-0CDD-D257-C8321B7BB4E5}"/>
              </a:ext>
            </a:extLst>
          </p:cNvPr>
          <p:cNvSpPr>
            <a:spLocks noChangeArrowheads="1"/>
          </p:cNvSpPr>
          <p:nvPr/>
        </p:nvSpPr>
        <p:spPr bwMode="auto">
          <a:xfrm>
            <a:off x="5248276" y="3700464"/>
            <a:ext cx="184731" cy="30777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sp>
        <p:nvSpPr>
          <p:cNvPr id="4" name="Textfeld 3">
            <a:extLst>
              <a:ext uri="{FF2B5EF4-FFF2-40B4-BE49-F238E27FC236}">
                <a16:creationId xmlns:a16="http://schemas.microsoft.com/office/drawing/2014/main" id="{F5966529-C2B4-0F73-33ED-AD804C936442}"/>
              </a:ext>
            </a:extLst>
          </p:cNvPr>
          <p:cNvSpPr txBox="1"/>
          <p:nvPr/>
        </p:nvSpPr>
        <p:spPr>
          <a:xfrm>
            <a:off x="685800" y="1555625"/>
            <a:ext cx="10491537" cy="3477875"/>
          </a:xfrm>
          <a:prstGeom prst="rect">
            <a:avLst/>
          </a:prstGeom>
          <a:noFill/>
        </p:spPr>
        <p:txBody>
          <a:bodyPr wrap="square" rtlCol="0">
            <a:spAutoFit/>
          </a:bodyPr>
          <a:lstStyle/>
          <a:p>
            <a:r>
              <a:rPr lang="de-CH" sz="2000" b="1" dirty="0">
                <a:effectLst/>
                <a:latin typeface="Century Gothic" panose="020B0502020202020204" pitchFamily="34" charset="0"/>
              </a:rPr>
              <a:t>Informationen für Lehrstellensuchende </a:t>
            </a:r>
          </a:p>
          <a:p>
            <a:endParaRPr lang="de-CH" sz="2000" b="1" dirty="0">
              <a:effectLst/>
              <a:latin typeface="Century Gothic" panose="020B0502020202020204" pitchFamily="34" charset="0"/>
            </a:endParaRPr>
          </a:p>
          <a:p>
            <a:r>
              <a:rPr lang="de-CH" sz="2000" dirty="0">
                <a:effectLst/>
                <a:latin typeface="Century Gothic" panose="020B0502020202020204" pitchFamily="34" charset="0"/>
              </a:rPr>
              <a:t>Suchst du noch eine Lehrstelle für 2027? Dann besuche die Lehrstellenbörse Schaffhausen.</a:t>
            </a:r>
          </a:p>
          <a:p>
            <a:endParaRPr lang="de-CH" sz="2000" dirty="0">
              <a:latin typeface="Century Gothic" panose="020B0502020202020204" pitchFamily="34" charset="0"/>
            </a:endParaRPr>
          </a:p>
          <a:p>
            <a:r>
              <a:rPr lang="de-CH" sz="2000" dirty="0">
                <a:effectLst/>
                <a:latin typeface="Century Gothic" panose="020B0502020202020204" pitchFamily="34" charset="0"/>
              </a:rPr>
              <a:t>Du kommst persönlich ins Gespräch mit den anwesenden Berufsbildnern und kannst Nägel mit Köpfen machen. Bei gegenseitigem Interesse kannst du einen Termin für eine Bewerbungsschnupperlehre vereinbaren. </a:t>
            </a:r>
          </a:p>
          <a:p>
            <a:endParaRPr lang="de-CH" sz="2000" dirty="0">
              <a:effectLst/>
              <a:latin typeface="Century Gothic" panose="020B0502020202020204" pitchFamily="34" charset="0"/>
            </a:endParaRPr>
          </a:p>
          <a:p>
            <a:r>
              <a:rPr lang="de-CH" sz="2000" dirty="0">
                <a:effectLst/>
                <a:latin typeface="Century Gothic" panose="020B0502020202020204" pitchFamily="34" charset="0"/>
              </a:rPr>
              <a:t>Mehr Infos zur Lehrstellenbörse auf </a:t>
            </a:r>
            <a:r>
              <a:rPr lang="de-CH" sz="2000" dirty="0" err="1">
                <a:effectLst/>
                <a:latin typeface="Century Gothic" panose="020B0502020202020204" pitchFamily="34" charset="0"/>
              </a:rPr>
              <a:t>www.lehrstellenboerse-sh.ch</a:t>
            </a:r>
            <a:r>
              <a:rPr lang="de-CH" sz="2000" dirty="0">
                <a:effectLst/>
                <a:latin typeface="Century Gothic" panose="020B0502020202020204" pitchFamily="34" charset="0"/>
              </a:rPr>
              <a:t> oder auf Instagram «</a:t>
            </a:r>
            <a:r>
              <a:rPr lang="de-CH" sz="2000" dirty="0" err="1">
                <a:effectLst/>
                <a:latin typeface="Century Gothic" panose="020B0502020202020204" pitchFamily="34" charset="0"/>
              </a:rPr>
              <a:t>lehrstellenboerseschaffhausen</a:t>
            </a:r>
            <a:r>
              <a:rPr lang="de-CH" sz="2000" dirty="0">
                <a:effectLst/>
                <a:latin typeface="Century Gothic" panose="020B0502020202020204" pitchFamily="34" charset="0"/>
              </a:rPr>
              <a:t>». </a:t>
            </a:r>
          </a:p>
        </p:txBody>
      </p:sp>
      <p:pic>
        <p:nvPicPr>
          <p:cNvPr id="6" name="Grafik 5">
            <a:extLst>
              <a:ext uri="{FF2B5EF4-FFF2-40B4-BE49-F238E27FC236}">
                <a16:creationId xmlns:a16="http://schemas.microsoft.com/office/drawing/2014/main" id="{B2E982A3-0E2C-EF10-0840-59FCD9837D27}"/>
              </a:ext>
            </a:extLst>
          </p:cNvPr>
          <p:cNvPicPr>
            <a:picLocks noChangeAspect="1"/>
          </p:cNvPicPr>
          <p:nvPr/>
        </p:nvPicPr>
        <p:blipFill>
          <a:blip r:embed="rId3"/>
          <a:stretch>
            <a:fillRect/>
          </a:stretch>
        </p:blipFill>
        <p:spPr>
          <a:xfrm>
            <a:off x="8890063" y="4838732"/>
            <a:ext cx="2287274" cy="1568416"/>
          </a:xfrm>
          <a:prstGeom prst="rect">
            <a:avLst/>
          </a:prstGeom>
        </p:spPr>
      </p:pic>
      <p:sp>
        <p:nvSpPr>
          <p:cNvPr id="8" name="Textfeld 7">
            <a:extLst>
              <a:ext uri="{FF2B5EF4-FFF2-40B4-BE49-F238E27FC236}">
                <a16:creationId xmlns:a16="http://schemas.microsoft.com/office/drawing/2014/main" id="{EED4F39B-DEC9-D8A0-A16A-8CF3F9990996}"/>
              </a:ext>
            </a:extLst>
          </p:cNvPr>
          <p:cNvSpPr txBox="1"/>
          <p:nvPr/>
        </p:nvSpPr>
        <p:spPr>
          <a:xfrm>
            <a:off x="3368842" y="5438274"/>
            <a:ext cx="184731" cy="369332"/>
          </a:xfrm>
          <a:prstGeom prst="rect">
            <a:avLst/>
          </a:prstGeom>
          <a:noFill/>
        </p:spPr>
        <p:txBody>
          <a:bodyPr wrap="none" rtlCol="0">
            <a:spAutoFit/>
          </a:bodyPr>
          <a:lstStyle/>
          <a:p>
            <a:endParaRPr lang="de-DE"/>
          </a:p>
        </p:txBody>
      </p:sp>
      <p:pic>
        <p:nvPicPr>
          <p:cNvPr id="3" name="Grafik 2">
            <a:extLst>
              <a:ext uri="{FF2B5EF4-FFF2-40B4-BE49-F238E27FC236}">
                <a16:creationId xmlns:a16="http://schemas.microsoft.com/office/drawing/2014/main" id="{E13930BF-A5AC-417B-9179-D470A6C29E60}"/>
              </a:ext>
            </a:extLst>
          </p:cNvPr>
          <p:cNvPicPr>
            <a:picLocks noChangeAspect="1"/>
          </p:cNvPicPr>
          <p:nvPr/>
        </p:nvPicPr>
        <p:blipFill>
          <a:blip r:embed="rId4"/>
          <a:stretch>
            <a:fillRect/>
          </a:stretch>
        </p:blipFill>
        <p:spPr>
          <a:xfrm>
            <a:off x="289931" y="217003"/>
            <a:ext cx="2319209" cy="727145"/>
          </a:xfrm>
          <a:prstGeom prst="rect">
            <a:avLst/>
          </a:prstGeom>
        </p:spPr>
      </p:pic>
      <p:sp>
        <p:nvSpPr>
          <p:cNvPr id="10" name="Text Box 3">
            <a:extLst>
              <a:ext uri="{FF2B5EF4-FFF2-40B4-BE49-F238E27FC236}">
                <a16:creationId xmlns:a16="http://schemas.microsoft.com/office/drawing/2014/main" id="{982B7788-B049-129A-0BC8-F4F68C3DF341}"/>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sz="2800" b="1" dirty="0">
                <a:latin typeface="Century Gothic" panose="020B0502020202020204" pitchFamily="34" charset="0"/>
                <a:cs typeface="Arial" panose="020B0604020202020204" pitchFamily="34" charset="0"/>
              </a:rPr>
              <a:t>Lehrstellenbörse</a:t>
            </a:r>
          </a:p>
        </p:txBody>
      </p:sp>
    </p:spTree>
    <p:extLst>
      <p:ext uri="{BB962C8B-B14F-4D97-AF65-F5344CB8AC3E}">
        <p14:creationId xmlns:p14="http://schemas.microsoft.com/office/powerpoint/2010/main" val="1897838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2"/>
          <p:cNvPicPr>
            <a:picLocks noChangeAspect="1"/>
          </p:cNvPicPr>
          <p:nvPr/>
        </p:nvPicPr>
        <p:blipFill>
          <a:blip r:embed="rId4">
            <a:extLst>
              <a:ext uri="{28A0092B-C50C-407E-A947-70E740481C1C}">
                <a14:useLocalDpi xmlns:a14="http://schemas.microsoft.com/office/drawing/2010/main" val="0"/>
              </a:ext>
            </a:extLst>
          </a:blip>
          <a:srcRect l="14439" r="14439"/>
          <a:stretch>
            <a:fillRect/>
          </a:stretch>
        </p:blipFill>
        <p:spPr>
          <a:xfrm>
            <a:off x="1707539" y="1158942"/>
            <a:ext cx="8724517" cy="4429059"/>
          </a:xfrm>
          <a:prstGeom prst="rect">
            <a:avLst/>
          </a:prstGeom>
        </p:spPr>
      </p:pic>
      <p:sp>
        <p:nvSpPr>
          <p:cNvPr id="2" name="Textfeld 1">
            <a:hlinkClick r:id="rId5"/>
          </p:cNvPr>
          <p:cNvSpPr txBox="1"/>
          <p:nvPr/>
        </p:nvSpPr>
        <p:spPr>
          <a:xfrm>
            <a:off x="3200400" y="5943599"/>
            <a:ext cx="5144357" cy="523220"/>
          </a:xfrm>
          <a:prstGeom prst="rect">
            <a:avLst/>
          </a:prstGeom>
          <a:noFill/>
        </p:spPr>
        <p:txBody>
          <a:bodyPr wrap="none" rtlCol="0">
            <a:spAutoFit/>
          </a:bodyPr>
          <a:lstStyle/>
          <a:p>
            <a:r>
              <a:rPr lang="de-DE" sz="2800" dirty="0">
                <a:latin typeface="Century Gothic" panose="020B0502020202020204" pitchFamily="34" charset="0"/>
                <a:cs typeface="Arial" panose="020B0604020202020204" pitchFamily="34" charset="0"/>
              </a:rPr>
              <a:t>Homepage </a:t>
            </a:r>
            <a:r>
              <a:rPr lang="de-DE" sz="2800" dirty="0">
                <a:latin typeface="Century Gothic" panose="020B0502020202020204" pitchFamily="34" charset="0"/>
                <a:cs typeface="Arial" panose="020B0604020202020204" pitchFamily="34" charset="0"/>
                <a:hlinkClick r:id="rId5"/>
              </a:rPr>
              <a:t>www.kanti.sh.ch</a:t>
            </a:r>
            <a:endParaRPr lang="de-DE" sz="2800" dirty="0">
              <a:latin typeface="Century Gothic" panose="020B0502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15DAA862-50D7-5595-E87A-34D71897364A}"/>
              </a:ext>
            </a:extLst>
          </p:cNvPr>
          <p:cNvPicPr>
            <a:picLocks noChangeAspect="1"/>
          </p:cNvPicPr>
          <p:nvPr/>
        </p:nvPicPr>
        <p:blipFill>
          <a:blip r:embed="rId6"/>
          <a:stretch>
            <a:fillRect/>
          </a:stretch>
        </p:blipFill>
        <p:spPr>
          <a:xfrm>
            <a:off x="289931" y="217003"/>
            <a:ext cx="2319209" cy="727145"/>
          </a:xfrm>
          <a:prstGeom prst="rect">
            <a:avLst/>
          </a:prstGeom>
        </p:spPr>
      </p:pic>
      <p:sp>
        <p:nvSpPr>
          <p:cNvPr id="4" name="Text Box 3">
            <a:extLst>
              <a:ext uri="{FF2B5EF4-FFF2-40B4-BE49-F238E27FC236}">
                <a16:creationId xmlns:a16="http://schemas.microsoft.com/office/drawing/2014/main" id="{35F9378E-8DA9-3490-BB4F-92926BEA2B73}"/>
              </a:ext>
            </a:extLst>
          </p:cNvPr>
          <p:cNvSpPr txBox="1">
            <a:spLocks noChangeArrowheads="1"/>
          </p:cNvSpPr>
          <p:nvPr/>
        </p:nvSpPr>
        <p:spPr bwMode="auto">
          <a:xfrm>
            <a:off x="2862761" y="60544"/>
            <a:ext cx="9329239" cy="954107"/>
          </a:xfrm>
          <a:prstGeom prst="rect">
            <a:avLst/>
          </a:prstGeom>
          <a:solidFill>
            <a:schemeClr val="bg1"/>
          </a:solidFill>
          <a:ln w="9525">
            <a:noFill/>
            <a:miter lim="800000"/>
            <a:headEnd/>
            <a:tailEnd/>
          </a:ln>
          <a:effectLst/>
        </p:spPr>
        <p:txBody>
          <a:bodyPr wrap="square">
            <a:spAutoFit/>
          </a:bodyPr>
          <a:lstStyle/>
          <a:p>
            <a:endParaRPr lang="de-DE" sz="2800" b="1" dirty="0">
              <a:latin typeface="Century Gothic" panose="020B0502020202020204" pitchFamily="34" charset="0"/>
              <a:cs typeface="Arial" panose="020B0604020202020204" pitchFamily="34" charset="0"/>
            </a:endParaRPr>
          </a:p>
          <a:p>
            <a:r>
              <a:rPr lang="de-DE" sz="2800" b="1" dirty="0">
                <a:latin typeface="Century Gothic" panose="020B0502020202020204" pitchFamily="34" charset="0"/>
                <a:cs typeface="Arial" panose="020B0604020202020204" pitchFamily="34" charset="0"/>
              </a:rPr>
              <a:t>Fragen</a:t>
            </a:r>
          </a:p>
        </p:txBody>
      </p:sp>
    </p:spTree>
    <p:custDataLst>
      <p:tags r:id="rId1"/>
    </p:custDataLst>
    <p:extLst>
      <p:ext uri="{BB962C8B-B14F-4D97-AF65-F5344CB8AC3E}">
        <p14:creationId xmlns:p14="http://schemas.microsoft.com/office/powerpoint/2010/main" val="105632863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969264" y="1902922"/>
            <a:ext cx="11009376" cy="4595369"/>
          </a:xfrm>
        </p:spPr>
        <p:txBody>
          <a:bodyPr>
            <a:normAutofit/>
          </a:bodyPr>
          <a:lstStyle/>
          <a:p>
            <a:pPr algn="l"/>
            <a:r>
              <a:rPr lang="de-DE" sz="2800" b="1" dirty="0">
                <a:solidFill>
                  <a:srgbClr val="000000"/>
                </a:solidFill>
                <a:latin typeface="Century Gothic" panose="020B0502020202020204" pitchFamily="34" charset="0"/>
                <a:cs typeface="Arial"/>
              </a:rPr>
              <a:t>Beantwortung von Fragen und persönliche Gespräche </a:t>
            </a:r>
          </a:p>
          <a:p>
            <a:pPr algn="l"/>
            <a:endParaRPr lang="de-DE" sz="2800" b="1" dirty="0">
              <a:solidFill>
                <a:srgbClr val="000000"/>
              </a:solidFill>
              <a:latin typeface="Century Gothic" panose="020B0502020202020204" pitchFamily="34" charset="0"/>
              <a:cs typeface="Arial"/>
            </a:endParaRPr>
          </a:p>
          <a:p>
            <a:pPr marL="1371600" lvl="2" indent="-457200" algn="l">
              <a:buFont typeface="Arial" panose="020B0604020202020204" pitchFamily="34" charset="0"/>
              <a:buChar char="•"/>
            </a:pPr>
            <a:r>
              <a:rPr lang="de-DE" sz="2800" dirty="0">
                <a:solidFill>
                  <a:srgbClr val="000000"/>
                </a:solidFill>
                <a:latin typeface="Century Gothic" panose="020B0502020202020204" pitchFamily="34" charset="0"/>
                <a:cs typeface="Arial"/>
              </a:rPr>
              <a:t>Schülerinnen und Schüler verschiedener Berufsfelder</a:t>
            </a:r>
          </a:p>
          <a:p>
            <a:pPr marL="1371600" lvl="2" indent="-457200" algn="l">
              <a:buFont typeface="Arial" panose="020B0604020202020204" pitchFamily="34" charset="0"/>
              <a:buChar char="•"/>
            </a:pPr>
            <a:r>
              <a:rPr lang="de-DE" sz="2800" dirty="0">
                <a:solidFill>
                  <a:srgbClr val="000000"/>
                </a:solidFill>
                <a:latin typeface="Century Gothic" panose="020B0502020202020204" pitchFamily="34" charset="0"/>
                <a:cs typeface="Arial"/>
              </a:rPr>
              <a:t>Matthias Schoch und Martin Wanner</a:t>
            </a:r>
            <a:endParaRPr lang="de-DE" sz="2800" dirty="0">
              <a:latin typeface="Century Gothic" panose="020B0502020202020204" pitchFamily="34" charset="0"/>
              <a:cs typeface="Arial"/>
            </a:endParaRPr>
          </a:p>
        </p:txBody>
      </p:sp>
      <p:sp>
        <p:nvSpPr>
          <p:cNvPr id="5" name="Textfeld 4"/>
          <p:cNvSpPr txBox="1"/>
          <p:nvPr/>
        </p:nvSpPr>
        <p:spPr>
          <a:xfrm>
            <a:off x="969264" y="1131147"/>
            <a:ext cx="1710266" cy="584776"/>
          </a:xfrm>
          <a:prstGeom prst="rect">
            <a:avLst/>
          </a:prstGeom>
          <a:solidFill>
            <a:schemeClr val="bg1"/>
          </a:solidFill>
        </p:spPr>
        <p:txBody>
          <a:bodyPr wrap="square" rtlCol="0">
            <a:spAutoFit/>
          </a:bodyPr>
          <a:lstStyle/>
          <a:p>
            <a:r>
              <a:rPr lang="de-DE" sz="3200" b="1" dirty="0">
                <a:latin typeface="Century Gothic" panose="020B0502020202020204" pitchFamily="34" charset="0"/>
                <a:cs typeface="Arial"/>
              </a:rPr>
              <a:t>Teil 2</a:t>
            </a:r>
          </a:p>
        </p:txBody>
      </p:sp>
      <p:pic>
        <p:nvPicPr>
          <p:cNvPr id="4" name="Grafik 3">
            <a:extLst>
              <a:ext uri="{FF2B5EF4-FFF2-40B4-BE49-F238E27FC236}">
                <a16:creationId xmlns:a16="http://schemas.microsoft.com/office/drawing/2014/main" id="{6E01AEDE-1955-8077-69FD-475FDBA0CC3E}"/>
              </a:ext>
            </a:extLst>
          </p:cNvPr>
          <p:cNvPicPr>
            <a:picLocks noChangeAspect="1"/>
          </p:cNvPicPr>
          <p:nvPr/>
        </p:nvPicPr>
        <p:blipFill>
          <a:blip r:embed="rId3"/>
          <a:stretch>
            <a:fillRect/>
          </a:stretch>
        </p:blipFill>
        <p:spPr>
          <a:xfrm>
            <a:off x="289931" y="217003"/>
            <a:ext cx="2319209" cy="727145"/>
          </a:xfrm>
          <a:prstGeom prst="rect">
            <a:avLst/>
          </a:prstGeom>
        </p:spPr>
      </p:pic>
    </p:spTree>
    <p:extLst>
      <p:ext uri="{BB962C8B-B14F-4D97-AF65-F5344CB8AC3E}">
        <p14:creationId xmlns:p14="http://schemas.microsoft.com/office/powerpoint/2010/main" val="17363573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2A40901-C7C6-F049-0CBA-B83ECD1B8FF1}"/>
              </a:ext>
            </a:extLst>
          </p:cNvPr>
          <p:cNvPicPr>
            <a:picLocks noChangeAspect="1"/>
          </p:cNvPicPr>
          <p:nvPr/>
        </p:nvPicPr>
        <p:blipFill>
          <a:blip r:embed="rId4"/>
          <a:stretch>
            <a:fillRect/>
          </a:stretch>
        </p:blipFill>
        <p:spPr>
          <a:xfrm>
            <a:off x="289931" y="217003"/>
            <a:ext cx="2319209" cy="727145"/>
          </a:xfrm>
          <a:prstGeom prst="rect">
            <a:avLst/>
          </a:prstGeom>
        </p:spPr>
      </p:pic>
      <p:sp>
        <p:nvSpPr>
          <p:cNvPr id="7" name="Untertitel 2">
            <a:extLst>
              <a:ext uri="{FF2B5EF4-FFF2-40B4-BE49-F238E27FC236}">
                <a16:creationId xmlns:a16="http://schemas.microsoft.com/office/drawing/2014/main" id="{3558C1BF-3AE1-A190-42A7-3544C01B3CC6}"/>
              </a:ext>
            </a:extLst>
          </p:cNvPr>
          <p:cNvSpPr txBox="1">
            <a:spLocks/>
          </p:cNvSpPr>
          <p:nvPr/>
        </p:nvSpPr>
        <p:spPr>
          <a:xfrm>
            <a:off x="969264" y="1351280"/>
            <a:ext cx="11009376" cy="51470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latin typeface="Century Gothic" panose="020B0502020202020204" pitchFamily="34" charset="0"/>
                <a:cs typeface="Arial" panose="020B0604020202020204" pitchFamily="34" charset="0"/>
              </a:rPr>
              <a:t>Kontakt – Informationen</a:t>
            </a:r>
          </a:p>
          <a:p>
            <a:pPr marL="0" indent="0">
              <a:buNone/>
            </a:pPr>
            <a:endParaRPr lang="de-DE" sz="2000" dirty="0">
              <a:solidFill>
                <a:srgbClr val="000000"/>
              </a:solidFill>
              <a:latin typeface="Century Gothic" panose="020B0502020202020204" pitchFamily="34" charset="0"/>
              <a:cs typeface="Arial" panose="020B0604020202020204" pitchFamily="34" charset="0"/>
            </a:endParaRPr>
          </a:p>
          <a:p>
            <a:pPr marL="0" indent="0">
              <a:lnSpc>
                <a:spcPct val="80000"/>
              </a:lnSpc>
              <a:spcBef>
                <a:spcPct val="20000"/>
              </a:spcBef>
              <a:buNone/>
            </a:pPr>
            <a:r>
              <a:rPr lang="de-DE" sz="2000" dirty="0">
                <a:solidFill>
                  <a:srgbClr val="000000"/>
                </a:solidFill>
                <a:latin typeface="Century Gothic" panose="020B0502020202020204" pitchFamily="34" charset="0"/>
                <a:cs typeface="Arial"/>
              </a:rPr>
              <a:t>Matthias Schoch</a:t>
            </a:r>
          </a:p>
          <a:p>
            <a:pPr marL="0" indent="0">
              <a:lnSpc>
                <a:spcPct val="80000"/>
              </a:lnSpc>
              <a:spcBef>
                <a:spcPct val="20000"/>
              </a:spcBef>
              <a:buNone/>
            </a:pPr>
            <a:r>
              <a:rPr kumimoji="1" lang="de-CH" sz="2000" dirty="0">
                <a:latin typeface="Century Gothic" panose="020B0502020202020204" pitchFamily="34" charset="0"/>
                <a:hlinkClick r:id="rId5"/>
              </a:rPr>
              <a:t>matthias.schoch@kanti.sh.ch</a:t>
            </a:r>
            <a:endParaRPr kumimoji="1" lang="de-CH" sz="2000" dirty="0">
              <a:latin typeface="Century Gothic" panose="020B0502020202020204" pitchFamily="34" charset="0"/>
            </a:endParaRPr>
          </a:p>
          <a:p>
            <a:pPr marL="0" indent="0">
              <a:lnSpc>
                <a:spcPct val="80000"/>
              </a:lnSpc>
              <a:spcBef>
                <a:spcPct val="20000"/>
              </a:spcBef>
              <a:buNone/>
            </a:pPr>
            <a:endParaRPr kumimoji="1" lang="de-CH" sz="2000" dirty="0">
              <a:latin typeface="Century Gothic" panose="020B0502020202020204" pitchFamily="34" charset="0"/>
            </a:endParaRPr>
          </a:p>
          <a:p>
            <a:pPr marL="0" indent="0">
              <a:lnSpc>
                <a:spcPct val="80000"/>
              </a:lnSpc>
              <a:spcBef>
                <a:spcPct val="20000"/>
              </a:spcBef>
              <a:buNone/>
            </a:pPr>
            <a:r>
              <a:rPr kumimoji="1" lang="de-CH" sz="2000" dirty="0">
                <a:latin typeface="Century Gothic" panose="020B0502020202020204" pitchFamily="34" charset="0"/>
              </a:rPr>
              <a:t>Tel direkt:          052 632 24 06</a:t>
            </a:r>
          </a:p>
          <a:p>
            <a:pPr marL="0" indent="0">
              <a:lnSpc>
                <a:spcPct val="80000"/>
              </a:lnSpc>
              <a:spcBef>
                <a:spcPct val="20000"/>
              </a:spcBef>
              <a:buNone/>
            </a:pPr>
            <a:r>
              <a:rPr kumimoji="1" lang="de-CH" sz="2000" dirty="0">
                <a:latin typeface="Century Gothic" panose="020B0502020202020204" pitchFamily="34" charset="0"/>
              </a:rPr>
              <a:t>Tel Sekretariat: 052 632 24 24</a:t>
            </a:r>
          </a:p>
          <a:p>
            <a:pPr marL="0" indent="0">
              <a:lnSpc>
                <a:spcPct val="80000"/>
              </a:lnSpc>
              <a:spcBef>
                <a:spcPct val="20000"/>
              </a:spcBef>
              <a:buNone/>
            </a:pPr>
            <a:endParaRPr kumimoji="1" lang="de-CH" sz="2000" dirty="0">
              <a:latin typeface="Century Gothic" panose="020B0502020202020204" pitchFamily="34" charset="0"/>
              <a:cs typeface="Arial"/>
            </a:endParaRPr>
          </a:p>
          <a:p>
            <a:pPr marL="0" indent="0">
              <a:lnSpc>
                <a:spcPct val="80000"/>
              </a:lnSpc>
              <a:spcBef>
                <a:spcPct val="20000"/>
              </a:spcBef>
              <a:buNone/>
            </a:pPr>
            <a:r>
              <a:rPr kumimoji="1" lang="de-CH" sz="2000" dirty="0">
                <a:latin typeface="Century Gothic" panose="020B0502020202020204" pitchFamily="34" charset="0"/>
              </a:rPr>
              <a:t>Informationen zur FMS Schaffhausen </a:t>
            </a:r>
          </a:p>
          <a:p>
            <a:pPr marL="0" indent="0">
              <a:lnSpc>
                <a:spcPct val="80000"/>
              </a:lnSpc>
              <a:spcBef>
                <a:spcPct val="20000"/>
              </a:spcBef>
              <a:buNone/>
            </a:pPr>
            <a:r>
              <a:rPr kumimoji="1" lang="de-CH" sz="2000" dirty="0">
                <a:latin typeface="Century Gothic" panose="020B0502020202020204" pitchFamily="34" charset="0"/>
              </a:rPr>
              <a:t>Homepage:     </a:t>
            </a:r>
            <a:r>
              <a:rPr kumimoji="1" lang="de-CH" sz="2000" dirty="0">
                <a:latin typeface="Century Gothic" panose="020B0502020202020204" pitchFamily="34" charset="0"/>
                <a:hlinkClick r:id="rId6"/>
              </a:rPr>
              <a:t>www.kanti.sh.ch</a:t>
            </a:r>
            <a:r>
              <a:rPr kumimoji="1" lang="de-CH" sz="2000" dirty="0">
                <a:latin typeface="Century Gothic" panose="020B0502020202020204" pitchFamily="34" charset="0"/>
              </a:rPr>
              <a:t> </a:t>
            </a:r>
          </a:p>
          <a:p>
            <a:pPr marL="0" indent="0">
              <a:lnSpc>
                <a:spcPct val="80000"/>
              </a:lnSpc>
              <a:spcBef>
                <a:spcPct val="20000"/>
              </a:spcBef>
              <a:buNone/>
            </a:pPr>
            <a:r>
              <a:rPr kumimoji="1" lang="de-CH" sz="2000" dirty="0">
                <a:latin typeface="Century Gothic" panose="020B0502020202020204" pitchFamily="34" charset="0"/>
              </a:rPr>
              <a:t>Menü:		Fachmittelschule</a:t>
            </a:r>
          </a:p>
          <a:p>
            <a:pPr marL="0" indent="0">
              <a:lnSpc>
                <a:spcPct val="80000"/>
              </a:lnSpc>
              <a:spcBef>
                <a:spcPct val="20000"/>
              </a:spcBef>
              <a:buNone/>
            </a:pPr>
            <a:endParaRPr kumimoji="1" lang="de-CH" sz="2000" dirty="0">
              <a:latin typeface="Century Gothic" panose="020B0502020202020204" pitchFamily="34" charset="0"/>
            </a:endParaRPr>
          </a:p>
          <a:p>
            <a:pPr marL="0" indent="0">
              <a:lnSpc>
                <a:spcPct val="80000"/>
              </a:lnSpc>
              <a:spcBef>
                <a:spcPct val="20000"/>
              </a:spcBef>
              <a:buNone/>
            </a:pPr>
            <a:r>
              <a:rPr kumimoji="1" lang="de-CH" sz="2000" dirty="0">
                <a:latin typeface="Century Gothic" panose="020B0502020202020204" pitchFamily="34" charset="0"/>
              </a:rPr>
              <a:t>Links zu allen FMS der Schweiz </a:t>
            </a:r>
          </a:p>
          <a:p>
            <a:pPr marL="0" indent="0">
              <a:lnSpc>
                <a:spcPct val="80000"/>
              </a:lnSpc>
              <a:spcBef>
                <a:spcPct val="20000"/>
              </a:spcBef>
              <a:buNone/>
            </a:pPr>
            <a:r>
              <a:rPr kumimoji="1" lang="de-CH" sz="2000" dirty="0">
                <a:latin typeface="Century Gothic" panose="020B0502020202020204" pitchFamily="34" charset="0"/>
              </a:rPr>
              <a:t>Links zu Höheren Fachschulen und Fachhochschulen</a:t>
            </a:r>
          </a:p>
          <a:p>
            <a:pPr marL="0" indent="0">
              <a:lnSpc>
                <a:spcPct val="80000"/>
              </a:lnSpc>
              <a:spcBef>
                <a:spcPct val="20000"/>
              </a:spcBef>
              <a:buNone/>
            </a:pPr>
            <a:r>
              <a:rPr kumimoji="1" lang="de-CH" sz="2000" dirty="0">
                <a:latin typeface="Century Gothic" panose="020B0502020202020204" pitchFamily="34" charset="0"/>
                <a:hlinkClick r:id="rId7"/>
              </a:rPr>
              <a:t>www.fms-ecg.ch</a:t>
            </a:r>
            <a:endParaRPr kumimoji="1" lang="de-CH" sz="2000" dirty="0">
              <a:latin typeface="Century Gothic" panose="020B0502020202020204" pitchFamily="34" charset="0"/>
            </a:endParaRPr>
          </a:p>
          <a:p>
            <a:pPr marL="0" indent="0">
              <a:lnSpc>
                <a:spcPct val="80000"/>
              </a:lnSpc>
              <a:spcBef>
                <a:spcPct val="20000"/>
              </a:spcBef>
              <a:buNone/>
            </a:pPr>
            <a:endParaRPr lang="de-DE" sz="2000" dirty="0">
              <a:latin typeface="Century Gothic" panose="020B0502020202020204" pitchFamily="34" charset="0"/>
              <a:cs typeface="Arial"/>
            </a:endParaRPr>
          </a:p>
        </p:txBody>
      </p:sp>
    </p:spTree>
    <p:custDataLst>
      <p:tags r:id="rId1"/>
    </p:custDataLst>
    <p:extLst>
      <p:ext uri="{BB962C8B-B14F-4D97-AF65-F5344CB8AC3E}">
        <p14:creationId xmlns:p14="http://schemas.microsoft.com/office/powerpoint/2010/main" val="41921234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2299C6E-6E4A-594C-93C6-440F91DF037C}"/>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524001" y="1195203"/>
            <a:ext cx="8696960" cy="4813457"/>
          </a:xfrm>
          <a:prstGeom prst="rect">
            <a:avLst/>
          </a:prstGeom>
        </p:spPr>
      </p:pic>
      <p:sp>
        <p:nvSpPr>
          <p:cNvPr id="6" name="Text Box 3">
            <a:extLst>
              <a:ext uri="{FF2B5EF4-FFF2-40B4-BE49-F238E27FC236}">
                <a16:creationId xmlns:a16="http://schemas.microsoft.com/office/drawing/2014/main" id="{E397F5E2-15AC-9049-B4C6-A2F0F2312D17}"/>
              </a:ext>
            </a:extLst>
          </p:cNvPr>
          <p:cNvSpPr txBox="1">
            <a:spLocks noChangeArrowheads="1"/>
          </p:cNvSpPr>
          <p:nvPr/>
        </p:nvSpPr>
        <p:spPr bwMode="auto">
          <a:xfrm>
            <a:off x="2781481" y="132144"/>
            <a:ext cx="9014279" cy="892552"/>
          </a:xfrm>
          <a:prstGeom prst="rect">
            <a:avLst/>
          </a:prstGeom>
          <a:solidFill>
            <a:schemeClr val="bg1"/>
          </a:solidFill>
          <a:ln w="9525">
            <a:noFill/>
            <a:miter lim="800000"/>
            <a:headEnd/>
            <a:tailEnd/>
          </a:ln>
          <a:effectLst/>
        </p:spPr>
        <p:txBody>
          <a:bodyPr wrap="square">
            <a:spAutoFit/>
          </a:bodyPr>
          <a:lstStyle/>
          <a:p>
            <a:br>
              <a:rPr lang="de-DE" sz="2800" b="1" dirty="0">
                <a:latin typeface="Century Gothic" panose="020B0502020202020204" pitchFamily="34" charset="0"/>
                <a:cs typeface="Arial" panose="020B0604020202020204" pitchFamily="34" charset="0"/>
              </a:rPr>
            </a:br>
            <a:r>
              <a:rPr lang="de-DE" sz="2400" b="1" dirty="0">
                <a:latin typeface="Century Gothic" panose="020B0502020202020204" pitchFamily="34" charset="0"/>
                <a:cs typeface="Arial" panose="020B0604020202020204" pitchFamily="34" charset="0"/>
              </a:rPr>
              <a:t>Wohin führt die Fachmittelschule?</a:t>
            </a:r>
          </a:p>
        </p:txBody>
      </p:sp>
      <p:graphicFrame>
        <p:nvGraphicFramePr>
          <p:cNvPr id="7" name="Diagramm 6">
            <a:extLst>
              <a:ext uri="{FF2B5EF4-FFF2-40B4-BE49-F238E27FC236}">
                <a16:creationId xmlns:a16="http://schemas.microsoft.com/office/drawing/2014/main" id="{89FE729E-AD06-7F4D-96E5-68E2502480E1}"/>
              </a:ext>
            </a:extLst>
          </p:cNvPr>
          <p:cNvGraphicFramePr/>
          <p:nvPr>
            <p:extLst>
              <p:ext uri="{D42A27DB-BD31-4B8C-83A1-F6EECF244321}">
                <p14:modId xmlns:p14="http://schemas.microsoft.com/office/powerpoint/2010/main" val="669664793"/>
              </p:ext>
            </p:extLst>
          </p:nvPr>
        </p:nvGraphicFramePr>
        <p:xfrm>
          <a:off x="1524001" y="5522283"/>
          <a:ext cx="9158287" cy="20274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Grafik 2">
            <a:extLst>
              <a:ext uri="{FF2B5EF4-FFF2-40B4-BE49-F238E27FC236}">
                <a16:creationId xmlns:a16="http://schemas.microsoft.com/office/drawing/2014/main" id="{002FB07D-41AC-073A-FF30-A520C5FDA591}"/>
              </a:ext>
            </a:extLst>
          </p:cNvPr>
          <p:cNvPicPr>
            <a:picLocks noChangeAspect="1"/>
          </p:cNvPicPr>
          <p:nvPr/>
        </p:nvPicPr>
        <p:blipFill>
          <a:blip r:embed="rId10"/>
          <a:stretch>
            <a:fillRect/>
          </a:stretch>
        </p:blipFill>
        <p:spPr>
          <a:xfrm>
            <a:off x="289931" y="217003"/>
            <a:ext cx="2319209" cy="727145"/>
          </a:xfrm>
          <a:prstGeom prst="rect">
            <a:avLst/>
          </a:prstGeom>
        </p:spPr>
      </p:pic>
    </p:spTree>
    <p:extLst>
      <p:ext uri="{BB962C8B-B14F-4D97-AF65-F5344CB8AC3E}">
        <p14:creationId xmlns:p14="http://schemas.microsoft.com/office/powerpoint/2010/main" val="18752832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B70D5B-F279-1337-D273-6683C20EADD6}"/>
              </a:ext>
            </a:extLst>
          </p:cNvPr>
          <p:cNvSpPr>
            <a:spLocks noGrp="1"/>
          </p:cNvSpPr>
          <p:nvPr>
            <p:ph type="title"/>
          </p:nvPr>
        </p:nvSpPr>
        <p:spPr>
          <a:xfrm>
            <a:off x="496388" y="405266"/>
            <a:ext cx="11199223" cy="4258173"/>
          </a:xfrm>
        </p:spPr>
        <p:txBody>
          <a:bodyPr>
            <a:normAutofit/>
          </a:bodyPr>
          <a:lstStyle/>
          <a:p>
            <a:r>
              <a:rPr lang="de-DE" dirty="0">
                <a:latin typeface="Century Gothic" panose="020B0502020202020204" pitchFamily="34" charset="0"/>
              </a:rPr>
              <a:t>Download Präsentation	</a:t>
            </a:r>
            <a:br>
              <a:rPr lang="de-DE" dirty="0">
                <a:latin typeface="Century Gothic" panose="020B0502020202020204" pitchFamily="34" charset="0"/>
              </a:rPr>
            </a:br>
            <a:br>
              <a:rPr lang="de-DE" dirty="0">
                <a:latin typeface="Century Gothic" panose="020B0502020202020204" pitchFamily="34" charset="0"/>
              </a:rPr>
            </a:br>
            <a:r>
              <a:rPr lang="de-DE" sz="3400" dirty="0">
                <a:latin typeface="Century Gothic" panose="020B0502020202020204" pitchFamily="34" charset="0"/>
              </a:rPr>
              <a:t>www.kanti.sh.ch/Termine/Orientierungsabend FMS</a:t>
            </a:r>
            <a:br>
              <a:rPr lang="de-DE" dirty="0">
                <a:latin typeface="Century Gothic" panose="020B0502020202020204" pitchFamily="34" charset="0"/>
              </a:rPr>
            </a:br>
            <a:br>
              <a:rPr lang="de-DE" dirty="0">
                <a:latin typeface="Century Gothic" panose="020B0502020202020204" pitchFamily="34" charset="0"/>
              </a:rPr>
            </a:br>
            <a:br>
              <a:rPr lang="de-DE" dirty="0">
                <a:latin typeface="Century Gothic" panose="020B0502020202020204" pitchFamily="34" charset="0"/>
              </a:rPr>
            </a:br>
            <a:endParaRPr lang="de-CH" dirty="0">
              <a:latin typeface="Century Gothic" panose="020B0502020202020204" pitchFamily="34" charset="0"/>
            </a:endParaRPr>
          </a:p>
        </p:txBody>
      </p:sp>
      <p:pic>
        <p:nvPicPr>
          <p:cNvPr id="5" name="Grafik 4" descr="Ein Bild, das Muster, Quadrat, Pixel, Design enthält.&#10;&#10;Automatisch generierte Beschreibung">
            <a:extLst>
              <a:ext uri="{FF2B5EF4-FFF2-40B4-BE49-F238E27FC236}">
                <a16:creationId xmlns:a16="http://schemas.microsoft.com/office/drawing/2014/main" id="{032C4517-D289-0516-6B80-884F48B174E8}"/>
              </a:ext>
            </a:extLst>
          </p:cNvPr>
          <p:cNvPicPr>
            <a:picLocks noChangeAspect="1"/>
          </p:cNvPicPr>
          <p:nvPr/>
        </p:nvPicPr>
        <p:blipFill>
          <a:blip r:embed="rId3"/>
          <a:stretch>
            <a:fillRect/>
          </a:stretch>
        </p:blipFill>
        <p:spPr>
          <a:xfrm>
            <a:off x="729344" y="3429000"/>
            <a:ext cx="2238103" cy="2238103"/>
          </a:xfrm>
          <a:prstGeom prst="rect">
            <a:avLst/>
          </a:prstGeom>
        </p:spPr>
      </p:pic>
    </p:spTree>
    <p:extLst>
      <p:ext uri="{BB962C8B-B14F-4D97-AF65-F5344CB8AC3E}">
        <p14:creationId xmlns:p14="http://schemas.microsoft.com/office/powerpoint/2010/main" val="1719577068"/>
      </p:ext>
    </p:extLst>
  </p:cSld>
  <p:clrMapOvr>
    <a:masterClrMapping/>
  </p:clrMapOvr>
  <p:transition>
    <p:push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25">
            <a:extLst>
              <a:ext uri="{FF2B5EF4-FFF2-40B4-BE49-F238E27FC236}">
                <a16:creationId xmlns:a16="http://schemas.microsoft.com/office/drawing/2014/main" id="{319ADBA3-E6B4-D7F6-AE96-AC4B03E81D9C}"/>
              </a:ext>
            </a:extLst>
          </p:cNvPr>
          <p:cNvSpPr txBox="1">
            <a:spLocks noChangeArrowheads="1"/>
          </p:cNvSpPr>
          <p:nvPr/>
        </p:nvSpPr>
        <p:spPr bwMode="auto">
          <a:xfrm>
            <a:off x="4836010" y="166492"/>
            <a:ext cx="6110287" cy="830262"/>
          </a:xfrm>
          <a:prstGeom prst="rect">
            <a:avLst/>
          </a:prstGeom>
          <a:solidFill>
            <a:schemeClr val="accent4">
              <a:lumMod val="60000"/>
              <a:lumOff val="40000"/>
            </a:schemeClr>
          </a:solidFill>
          <a:ln>
            <a:noFill/>
          </a:ln>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DE" altLang="de-DE" sz="2400" b="0" dirty="0">
                <a:latin typeface="Century Gothic" panose="020B0502020202020204" pitchFamily="34" charset="0"/>
              </a:rPr>
              <a:t>Gymnasium, FMS oder Berufslehre?</a:t>
            </a:r>
          </a:p>
          <a:p>
            <a:r>
              <a:rPr lang="de-DE" altLang="de-DE" sz="2400" b="0" dirty="0">
                <a:latin typeface="Century Gothic" panose="020B0502020202020204" pitchFamily="34" charset="0"/>
              </a:rPr>
              <a:t>Und dann?</a:t>
            </a:r>
          </a:p>
        </p:txBody>
      </p:sp>
      <p:pic>
        <p:nvPicPr>
          <p:cNvPr id="170027" name="Picture 43">
            <a:extLst>
              <a:ext uri="{FF2B5EF4-FFF2-40B4-BE49-F238E27FC236}">
                <a16:creationId xmlns:a16="http://schemas.microsoft.com/office/drawing/2014/main" id="{93BDE821-B4E8-66B9-B80E-654D85D73C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244" t="39592"/>
          <a:stretch>
            <a:fillRect/>
          </a:stretch>
        </p:blipFill>
        <p:spPr bwMode="auto">
          <a:xfrm>
            <a:off x="1638300" y="3397250"/>
            <a:ext cx="88011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Freeform 49">
            <a:extLst>
              <a:ext uri="{FF2B5EF4-FFF2-40B4-BE49-F238E27FC236}">
                <a16:creationId xmlns:a16="http://schemas.microsoft.com/office/drawing/2014/main" id="{251D31F1-A1C2-9697-6FFB-4B2980C39282}"/>
              </a:ext>
            </a:extLst>
          </p:cNvPr>
          <p:cNvSpPr>
            <a:spLocks/>
          </p:cNvSpPr>
          <p:nvPr/>
        </p:nvSpPr>
        <p:spPr bwMode="auto">
          <a:xfrm>
            <a:off x="-373063" y="6278563"/>
            <a:ext cx="184731" cy="369332"/>
          </a:xfrm>
          <a:custGeom>
            <a:avLst/>
            <a:gdLst>
              <a:gd name="T0" fmla="*/ 0 w 1740"/>
              <a:gd name="T1" fmla="*/ 0 h 487"/>
              <a:gd name="T2" fmla="*/ 2147483646 w 1740"/>
              <a:gd name="T3" fmla="*/ 2147483646 h 487"/>
              <a:gd name="T4" fmla="*/ 2147483646 w 1740"/>
              <a:gd name="T5" fmla="*/ 2147483646 h 487"/>
              <a:gd name="T6" fmla="*/ 0 60000 65536"/>
              <a:gd name="T7" fmla="*/ 0 60000 65536"/>
              <a:gd name="T8" fmla="*/ 0 60000 65536"/>
            </a:gdLst>
            <a:ahLst/>
            <a:cxnLst>
              <a:cxn ang="T6">
                <a:pos x="T0" y="T1"/>
              </a:cxn>
              <a:cxn ang="T7">
                <a:pos x="T2" y="T3"/>
              </a:cxn>
              <a:cxn ang="T8">
                <a:pos x="T4" y="T5"/>
              </a:cxn>
            </a:cxnLst>
            <a:rect l="0" t="0" r="r" b="b"/>
            <a:pathLst>
              <a:path w="1740" h="487">
                <a:moveTo>
                  <a:pt x="0" y="0"/>
                </a:moveTo>
                <a:lnTo>
                  <a:pt x="1681" y="487"/>
                </a:lnTo>
                <a:lnTo>
                  <a:pt x="1740" y="4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a:tailEnd/>
              </a14:hiddenLine>
            </a:ext>
          </a:extLst>
        </p:spPr>
        <p:txBody>
          <a:bodyPr wrap="none">
            <a:spAutoFit/>
          </a:bodyPr>
          <a:lstStyle/>
          <a:p>
            <a:endParaRPr lang="de-DE"/>
          </a:p>
        </p:txBody>
      </p:sp>
      <p:sp>
        <p:nvSpPr>
          <p:cNvPr id="10246" name="Rectangle 51">
            <a:extLst>
              <a:ext uri="{FF2B5EF4-FFF2-40B4-BE49-F238E27FC236}">
                <a16:creationId xmlns:a16="http://schemas.microsoft.com/office/drawing/2014/main" id="{672B25F4-7AAE-AFE9-D815-D51DC0EDBB43}"/>
              </a:ext>
            </a:extLst>
          </p:cNvPr>
          <p:cNvSpPr>
            <a:spLocks noChangeArrowheads="1"/>
          </p:cNvSpPr>
          <p:nvPr/>
        </p:nvSpPr>
        <p:spPr bwMode="auto">
          <a:xfrm>
            <a:off x="9209089" y="4470500"/>
            <a:ext cx="1847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sp>
        <p:nvSpPr>
          <p:cNvPr id="10247" name="Rectangle 53">
            <a:extLst>
              <a:ext uri="{FF2B5EF4-FFF2-40B4-BE49-F238E27FC236}">
                <a16:creationId xmlns:a16="http://schemas.microsoft.com/office/drawing/2014/main" id="{A923C656-3C61-559A-5485-1C78FE7F8D4A}"/>
              </a:ext>
            </a:extLst>
          </p:cNvPr>
          <p:cNvSpPr>
            <a:spLocks noChangeArrowheads="1"/>
          </p:cNvSpPr>
          <p:nvPr/>
        </p:nvSpPr>
        <p:spPr bwMode="auto">
          <a:xfrm>
            <a:off x="1450976" y="3243362"/>
            <a:ext cx="18473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sp>
        <p:nvSpPr>
          <p:cNvPr id="10248" name="Rechteck 1">
            <a:extLst>
              <a:ext uri="{FF2B5EF4-FFF2-40B4-BE49-F238E27FC236}">
                <a16:creationId xmlns:a16="http://schemas.microsoft.com/office/drawing/2014/main" id="{0BAC7FC5-DF73-56DB-A9A0-675037BD22C7}"/>
              </a:ext>
            </a:extLst>
          </p:cNvPr>
          <p:cNvSpPr>
            <a:spLocks noChangeArrowheads="1"/>
          </p:cNvSpPr>
          <p:nvPr/>
        </p:nvSpPr>
        <p:spPr bwMode="auto">
          <a:xfrm>
            <a:off x="2532064" y="5422901"/>
            <a:ext cx="2617787" cy="30777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pic>
        <p:nvPicPr>
          <p:cNvPr id="4" name="Grafik 3">
            <a:extLst>
              <a:ext uri="{FF2B5EF4-FFF2-40B4-BE49-F238E27FC236}">
                <a16:creationId xmlns:a16="http://schemas.microsoft.com/office/drawing/2014/main" id="{5254A6D3-6EBD-6E92-2450-EC5778701E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858" t="23645" r="40338" b="21748"/>
          <a:stretch>
            <a:fillRect/>
          </a:stretch>
        </p:blipFill>
        <p:spPr bwMode="auto">
          <a:xfrm>
            <a:off x="3670300" y="1430339"/>
            <a:ext cx="1627188"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hteck 14">
            <a:extLst>
              <a:ext uri="{FF2B5EF4-FFF2-40B4-BE49-F238E27FC236}">
                <a16:creationId xmlns:a16="http://schemas.microsoft.com/office/drawing/2014/main" id="{4105AC94-7880-28DF-3E51-62D13F6F58E7}"/>
              </a:ext>
            </a:extLst>
          </p:cNvPr>
          <p:cNvSpPr>
            <a:spLocks noChangeArrowheads="1"/>
          </p:cNvSpPr>
          <p:nvPr/>
        </p:nvSpPr>
        <p:spPr bwMode="auto">
          <a:xfrm>
            <a:off x="3670301" y="2789239"/>
            <a:ext cx="1738313" cy="3079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DE" altLang="de-DE">
                <a:solidFill>
                  <a:srgbClr val="00A249"/>
                </a:solidFill>
                <a:cs typeface="Tahoma" panose="020B0604030504040204" pitchFamily="34" charset="0"/>
              </a:rPr>
              <a:t>Fachhochschulen</a:t>
            </a:r>
          </a:p>
        </p:txBody>
      </p:sp>
      <p:pic>
        <p:nvPicPr>
          <p:cNvPr id="6" name="Grafik 5">
            <a:extLst>
              <a:ext uri="{FF2B5EF4-FFF2-40B4-BE49-F238E27FC236}">
                <a16:creationId xmlns:a16="http://schemas.microsoft.com/office/drawing/2014/main" id="{082460FE-49ED-7FFF-319C-BD6897948F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4050" y="1035051"/>
            <a:ext cx="1487488"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hteck 16">
            <a:extLst>
              <a:ext uri="{FF2B5EF4-FFF2-40B4-BE49-F238E27FC236}">
                <a16:creationId xmlns:a16="http://schemas.microsoft.com/office/drawing/2014/main" id="{F5C63E92-665B-9488-5FF7-9C14108A7308}"/>
              </a:ext>
            </a:extLst>
          </p:cNvPr>
          <p:cNvSpPr>
            <a:spLocks noChangeArrowheads="1"/>
          </p:cNvSpPr>
          <p:nvPr/>
        </p:nvSpPr>
        <p:spPr bwMode="auto">
          <a:xfrm>
            <a:off x="5834064" y="2644775"/>
            <a:ext cx="1482725" cy="52228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pPr algn="ctr"/>
            <a:r>
              <a:rPr lang="de-DE" altLang="de-DE">
                <a:solidFill>
                  <a:srgbClr val="FFC000"/>
                </a:solidFill>
              </a:rPr>
              <a:t>Pädagogische </a:t>
            </a:r>
            <a:br>
              <a:rPr lang="de-DE" altLang="de-DE">
                <a:solidFill>
                  <a:srgbClr val="FFC000"/>
                </a:solidFill>
              </a:rPr>
            </a:br>
            <a:r>
              <a:rPr lang="de-DE" altLang="de-DE">
                <a:solidFill>
                  <a:srgbClr val="FFC000"/>
                </a:solidFill>
              </a:rPr>
              <a:t>Hochschule</a:t>
            </a:r>
          </a:p>
        </p:txBody>
      </p:sp>
      <p:pic>
        <p:nvPicPr>
          <p:cNvPr id="7" name="Grafik 6">
            <a:extLst>
              <a:ext uri="{FF2B5EF4-FFF2-40B4-BE49-F238E27FC236}">
                <a16:creationId xmlns:a16="http://schemas.microsoft.com/office/drawing/2014/main" id="{ECACAFBA-DEAD-1042-0089-6E33A0C67F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8028"/>
          <a:stretch>
            <a:fillRect/>
          </a:stretch>
        </p:blipFill>
        <p:spPr bwMode="auto">
          <a:xfrm>
            <a:off x="7726364" y="1231900"/>
            <a:ext cx="14827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hteck 19">
            <a:extLst>
              <a:ext uri="{FF2B5EF4-FFF2-40B4-BE49-F238E27FC236}">
                <a16:creationId xmlns:a16="http://schemas.microsoft.com/office/drawing/2014/main" id="{3CD773DB-2CEB-5F64-3E91-1FC8A51D80FE}"/>
              </a:ext>
            </a:extLst>
          </p:cNvPr>
          <p:cNvSpPr>
            <a:spLocks noChangeArrowheads="1"/>
          </p:cNvSpPr>
          <p:nvPr/>
        </p:nvSpPr>
        <p:spPr bwMode="auto">
          <a:xfrm>
            <a:off x="7653339" y="2800351"/>
            <a:ext cx="1646237" cy="3079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r>
              <a:rPr lang="de-DE" altLang="de-DE">
                <a:solidFill>
                  <a:srgbClr val="FF0000"/>
                </a:solidFill>
              </a:rPr>
              <a:t>Universität/ETH</a:t>
            </a:r>
          </a:p>
        </p:txBody>
      </p:sp>
      <p:sp>
        <p:nvSpPr>
          <p:cNvPr id="10259" name="Pfeil: nach unten 7">
            <a:extLst>
              <a:ext uri="{FF2B5EF4-FFF2-40B4-BE49-F238E27FC236}">
                <a16:creationId xmlns:a16="http://schemas.microsoft.com/office/drawing/2014/main" id="{44AD49CF-3EB9-E684-A716-C4D0BD94F8D3}"/>
              </a:ext>
            </a:extLst>
          </p:cNvPr>
          <p:cNvSpPr>
            <a:spLocks noChangeArrowheads="1"/>
          </p:cNvSpPr>
          <p:nvPr/>
        </p:nvSpPr>
        <p:spPr bwMode="auto">
          <a:xfrm>
            <a:off x="5297488" y="3609976"/>
            <a:ext cx="366960" cy="397073"/>
          </a:xfrm>
          <a:prstGeom prst="downArrow">
            <a:avLst>
              <a:gd name="adj1" fmla="val 50000"/>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pic>
        <p:nvPicPr>
          <p:cNvPr id="10260" name="Grafik 10">
            <a:extLst>
              <a:ext uri="{FF2B5EF4-FFF2-40B4-BE49-F238E27FC236}">
                <a16:creationId xmlns:a16="http://schemas.microsoft.com/office/drawing/2014/main" id="{E9682EAE-D0D6-1A68-DA3E-503A294392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5913" y="446088"/>
            <a:ext cx="28765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00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432D4E9-04CB-05C6-F34C-F2B15D6A16A5}"/>
              </a:ext>
            </a:extLst>
          </p:cNvPr>
          <p:cNvSpPr>
            <a:spLocks noChangeArrowheads="1"/>
          </p:cNvSpPr>
          <p:nvPr/>
        </p:nvSpPr>
        <p:spPr bwMode="auto">
          <a:xfrm>
            <a:off x="4557714" y="363637"/>
            <a:ext cx="6110287" cy="307777"/>
          </a:xfrm>
          <a:prstGeom prst="rect">
            <a:avLst/>
          </a:prstGeom>
          <a:gradFill rotWithShape="1">
            <a:gsLst>
              <a:gs pos="0">
                <a:srgbClr val="C3E3C7"/>
              </a:gs>
              <a:gs pos="50000">
                <a:srgbClr val="D9ECDB"/>
              </a:gs>
              <a:gs pos="100000">
                <a:srgbClr val="ECF5ED"/>
              </a:gs>
            </a:gsLst>
            <a:lin ang="108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a:p>
        </p:txBody>
      </p:sp>
      <p:pic>
        <p:nvPicPr>
          <p:cNvPr id="12292" name="Grafik 1">
            <a:extLst>
              <a:ext uri="{FF2B5EF4-FFF2-40B4-BE49-F238E27FC236}">
                <a16:creationId xmlns:a16="http://schemas.microsoft.com/office/drawing/2014/main" id="{A56DF93C-5FC8-9B55-37F3-8F63F6DBB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999" t="24268"/>
          <a:stretch>
            <a:fillRect/>
          </a:stretch>
        </p:blipFill>
        <p:spPr bwMode="auto">
          <a:xfrm>
            <a:off x="1524001" y="1876425"/>
            <a:ext cx="8975725"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hteck 2">
            <a:extLst>
              <a:ext uri="{FF2B5EF4-FFF2-40B4-BE49-F238E27FC236}">
                <a16:creationId xmlns:a16="http://schemas.microsoft.com/office/drawing/2014/main" id="{E96FE549-A58E-78CA-DA5E-4051FABEE580}"/>
              </a:ext>
            </a:extLst>
          </p:cNvPr>
          <p:cNvSpPr>
            <a:spLocks noChangeArrowheads="1"/>
          </p:cNvSpPr>
          <p:nvPr/>
        </p:nvSpPr>
        <p:spPr bwMode="auto">
          <a:xfrm>
            <a:off x="1692275" y="4999039"/>
            <a:ext cx="2471738" cy="922337"/>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sz="1800"/>
          </a:p>
          <a:p>
            <a:r>
              <a:rPr lang="de-DE" altLang="de-DE" sz="1800"/>
              <a:t>Universitäten / ETH</a:t>
            </a:r>
          </a:p>
          <a:p>
            <a:endParaRPr lang="de-CH" altLang="de-DE" sz="1800"/>
          </a:p>
        </p:txBody>
      </p:sp>
      <p:sp>
        <p:nvSpPr>
          <p:cNvPr id="12294" name="Rechteck 5">
            <a:extLst>
              <a:ext uri="{FF2B5EF4-FFF2-40B4-BE49-F238E27FC236}">
                <a16:creationId xmlns:a16="http://schemas.microsoft.com/office/drawing/2014/main" id="{D5FDBD68-856B-6026-0B3A-6FD1491C2687}"/>
              </a:ext>
            </a:extLst>
          </p:cNvPr>
          <p:cNvSpPr>
            <a:spLocks noChangeArrowheads="1"/>
          </p:cNvSpPr>
          <p:nvPr/>
        </p:nvSpPr>
        <p:spPr bwMode="auto">
          <a:xfrm>
            <a:off x="4668839" y="5002214"/>
            <a:ext cx="2174875" cy="92392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endParaRPr lang="de-DE" altLang="de-DE" sz="1800"/>
          </a:p>
          <a:p>
            <a:r>
              <a:rPr lang="de-DE" altLang="de-DE" sz="1800"/>
              <a:t>Fachhochschulen</a:t>
            </a:r>
          </a:p>
          <a:p>
            <a:endParaRPr lang="de-CH" altLang="de-DE" sz="1800"/>
          </a:p>
        </p:txBody>
      </p:sp>
      <p:sp>
        <p:nvSpPr>
          <p:cNvPr id="12295" name="Rechteck 6">
            <a:extLst>
              <a:ext uri="{FF2B5EF4-FFF2-40B4-BE49-F238E27FC236}">
                <a16:creationId xmlns:a16="http://schemas.microsoft.com/office/drawing/2014/main" id="{1BED913D-9EDB-822B-5750-4DCF5D91F3DE}"/>
              </a:ext>
            </a:extLst>
          </p:cNvPr>
          <p:cNvSpPr>
            <a:spLocks noChangeArrowheads="1"/>
          </p:cNvSpPr>
          <p:nvPr/>
        </p:nvSpPr>
        <p:spPr bwMode="auto">
          <a:xfrm>
            <a:off x="7488238" y="4999038"/>
            <a:ext cx="2176462" cy="120015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defRPr sz="1400" b="1">
                <a:solidFill>
                  <a:schemeClr val="tx1"/>
                </a:solidFill>
                <a:latin typeface="Tahoma" panose="020B0604030504040204" pitchFamily="34" charset="0"/>
                <a:ea typeface="MS PGothic" panose="020B0600070205080204" pitchFamily="34" charset="-128"/>
              </a:defRPr>
            </a:lvl1pPr>
            <a:lvl2pPr marL="742950" indent="-285750">
              <a:defRPr sz="1400" b="1">
                <a:solidFill>
                  <a:schemeClr val="tx1"/>
                </a:solidFill>
                <a:latin typeface="Tahoma" panose="020B0604030504040204" pitchFamily="34" charset="0"/>
                <a:ea typeface="MS PGothic" panose="020B0600070205080204" pitchFamily="34" charset="-128"/>
              </a:defRPr>
            </a:lvl2pPr>
            <a:lvl3pPr marL="1143000" indent="-228600">
              <a:defRPr sz="1400" b="1">
                <a:solidFill>
                  <a:schemeClr val="tx1"/>
                </a:solidFill>
                <a:latin typeface="Tahoma" panose="020B0604030504040204" pitchFamily="34" charset="0"/>
                <a:ea typeface="MS PGothic" panose="020B0600070205080204" pitchFamily="34" charset="-128"/>
              </a:defRPr>
            </a:lvl3pPr>
            <a:lvl4pPr marL="1600200" indent="-228600">
              <a:defRPr sz="1400" b="1">
                <a:solidFill>
                  <a:schemeClr val="tx1"/>
                </a:solidFill>
                <a:latin typeface="Tahoma" panose="020B0604030504040204" pitchFamily="34" charset="0"/>
                <a:ea typeface="MS PGothic" panose="020B0600070205080204" pitchFamily="34" charset="-128"/>
              </a:defRPr>
            </a:lvl4pPr>
            <a:lvl5pPr marL="2057400" indent="-228600">
              <a:defRPr sz="1400" b="1">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tx1"/>
                </a:solidFill>
                <a:latin typeface="Tahoma" panose="020B0604030504040204" pitchFamily="34" charset="0"/>
                <a:ea typeface="MS PGothic" panose="020B0600070205080204" pitchFamily="34" charset="-128"/>
              </a:defRPr>
            </a:lvl9pPr>
          </a:lstStyle>
          <a:p>
            <a:pPr algn="ctr"/>
            <a:endParaRPr lang="de-DE" altLang="de-DE" sz="1800"/>
          </a:p>
          <a:p>
            <a:pPr algn="ctr"/>
            <a:r>
              <a:rPr lang="de-DE" altLang="de-DE" sz="1800"/>
              <a:t>Pädagogische </a:t>
            </a:r>
            <a:br>
              <a:rPr lang="de-DE" altLang="de-DE" sz="1800"/>
            </a:br>
            <a:r>
              <a:rPr lang="de-DE" altLang="de-DE" sz="1800"/>
              <a:t>Hochschulen</a:t>
            </a:r>
          </a:p>
          <a:p>
            <a:pPr algn="ctr"/>
            <a:endParaRPr lang="de-CH" altLang="de-DE" sz="1800"/>
          </a:p>
        </p:txBody>
      </p:sp>
      <p:pic>
        <p:nvPicPr>
          <p:cNvPr id="12296" name="Grafik 3">
            <a:extLst>
              <a:ext uri="{FF2B5EF4-FFF2-40B4-BE49-F238E27FC236}">
                <a16:creationId xmlns:a16="http://schemas.microsoft.com/office/drawing/2014/main" id="{2B14D4FE-2D25-F110-5C03-EA3D4F2868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979" t="12874" r="11382" b="4138"/>
          <a:stretch>
            <a:fillRect/>
          </a:stretch>
        </p:blipFill>
        <p:spPr bwMode="auto">
          <a:xfrm>
            <a:off x="8831263" y="1223964"/>
            <a:ext cx="172085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a:extLst>
              <a:ext uri="{FF2B5EF4-FFF2-40B4-BE49-F238E27FC236}">
                <a16:creationId xmlns:a16="http://schemas.microsoft.com/office/drawing/2014/main" id="{8738EA9D-1A65-C44D-A22A-756594DBEEE6}"/>
              </a:ext>
            </a:extLst>
          </p:cNvPr>
          <p:cNvPicPr>
            <a:picLocks noChangeAspect="1"/>
          </p:cNvPicPr>
          <p:nvPr/>
        </p:nvPicPr>
        <p:blipFill>
          <a:blip r:embed="rId5"/>
          <a:stretch>
            <a:fillRect/>
          </a:stretch>
        </p:blipFill>
        <p:spPr>
          <a:xfrm>
            <a:off x="289931" y="217003"/>
            <a:ext cx="2319209" cy="727145"/>
          </a:xfrm>
          <a:prstGeom prst="rect">
            <a:avLst/>
          </a:prstGeom>
        </p:spPr>
      </p:pic>
      <p:sp>
        <p:nvSpPr>
          <p:cNvPr id="3" name="Text Box 3">
            <a:extLst>
              <a:ext uri="{FF2B5EF4-FFF2-40B4-BE49-F238E27FC236}">
                <a16:creationId xmlns:a16="http://schemas.microsoft.com/office/drawing/2014/main" id="{1CFBAB52-190E-1861-E29A-B3636216A8CA}"/>
              </a:ext>
            </a:extLst>
          </p:cNvPr>
          <p:cNvSpPr txBox="1">
            <a:spLocks noChangeArrowheads="1"/>
          </p:cNvSpPr>
          <p:nvPr/>
        </p:nvSpPr>
        <p:spPr bwMode="auto">
          <a:xfrm>
            <a:off x="2781481" y="172784"/>
            <a:ext cx="9329239" cy="830997"/>
          </a:xfrm>
          <a:prstGeom prst="rect">
            <a:avLst/>
          </a:prstGeom>
          <a:solidFill>
            <a:schemeClr val="bg1"/>
          </a:solidFill>
          <a:ln w="9525">
            <a:noFill/>
            <a:miter lim="800000"/>
            <a:headEnd/>
            <a:tailEnd/>
          </a:ln>
          <a:effectLst/>
        </p:spPr>
        <p:txBody>
          <a:bodyPr wrap="square">
            <a:spAutoFit/>
          </a:bodyPr>
          <a:lstStyle/>
          <a:p>
            <a:endParaRPr lang="de-DE" altLang="de-DE" sz="2400" dirty="0">
              <a:latin typeface="TheSansOsF SemiBold" pitchFamily="34" charset="0"/>
            </a:endParaRPr>
          </a:p>
          <a:p>
            <a:r>
              <a:rPr lang="de-DE" altLang="de-DE" sz="2400" b="1" dirty="0">
                <a:latin typeface="Century Gothic" panose="020B0502020202020204" pitchFamily="34" charset="0"/>
              </a:rPr>
              <a:t>Fachhochschule oder Universität?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C5DE825-5061-4544-B26F-5B9BE18234D6}"/>
              </a:ext>
            </a:extLst>
          </p:cNvPr>
          <p:cNvPicPr>
            <a:picLocks noChangeAspect="1"/>
          </p:cNvPicPr>
          <p:nvPr/>
        </p:nvPicPr>
        <p:blipFill>
          <a:blip r:embed="rId3"/>
          <a:stretch>
            <a:fillRect/>
          </a:stretch>
        </p:blipFill>
        <p:spPr>
          <a:xfrm>
            <a:off x="2133600" y="1128129"/>
            <a:ext cx="8219606" cy="5117868"/>
          </a:xfrm>
          <a:prstGeom prst="rect">
            <a:avLst/>
          </a:prstGeom>
        </p:spPr>
      </p:pic>
      <p:graphicFrame>
        <p:nvGraphicFramePr>
          <p:cNvPr id="3" name="Diagramm 2">
            <a:extLst>
              <a:ext uri="{FF2B5EF4-FFF2-40B4-BE49-F238E27FC236}">
                <a16:creationId xmlns:a16="http://schemas.microsoft.com/office/drawing/2014/main" id="{3E8125F8-A769-9B4E-95B1-4D82BAC378C8}"/>
              </a:ext>
            </a:extLst>
          </p:cNvPr>
          <p:cNvGraphicFramePr/>
          <p:nvPr>
            <p:extLst>
              <p:ext uri="{D42A27DB-BD31-4B8C-83A1-F6EECF244321}">
                <p14:modId xmlns:p14="http://schemas.microsoft.com/office/powerpoint/2010/main" val="1501008926"/>
              </p:ext>
            </p:extLst>
          </p:nvPr>
        </p:nvGraphicFramePr>
        <p:xfrm>
          <a:off x="1524001" y="5529725"/>
          <a:ext cx="9158287" cy="2027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Grafik 3">
            <a:extLst>
              <a:ext uri="{FF2B5EF4-FFF2-40B4-BE49-F238E27FC236}">
                <a16:creationId xmlns:a16="http://schemas.microsoft.com/office/drawing/2014/main" id="{2C0AE238-8F2D-B2E5-A314-73CE35493401}"/>
              </a:ext>
            </a:extLst>
          </p:cNvPr>
          <p:cNvPicPr>
            <a:picLocks noChangeAspect="1"/>
          </p:cNvPicPr>
          <p:nvPr/>
        </p:nvPicPr>
        <p:blipFill>
          <a:blip r:embed="rId9"/>
          <a:stretch>
            <a:fillRect/>
          </a:stretch>
        </p:blipFill>
        <p:spPr>
          <a:xfrm>
            <a:off x="289931" y="217003"/>
            <a:ext cx="2319209" cy="727145"/>
          </a:xfrm>
          <a:prstGeom prst="rect">
            <a:avLst/>
          </a:prstGeom>
        </p:spPr>
      </p:pic>
      <p:sp>
        <p:nvSpPr>
          <p:cNvPr id="7" name="Text Box 3">
            <a:extLst>
              <a:ext uri="{FF2B5EF4-FFF2-40B4-BE49-F238E27FC236}">
                <a16:creationId xmlns:a16="http://schemas.microsoft.com/office/drawing/2014/main" id="{CC7892EC-A539-742E-A468-4F3954731B11}"/>
              </a:ext>
            </a:extLst>
          </p:cNvPr>
          <p:cNvSpPr txBox="1">
            <a:spLocks noChangeArrowheads="1"/>
          </p:cNvSpPr>
          <p:nvPr/>
        </p:nvSpPr>
        <p:spPr bwMode="auto">
          <a:xfrm>
            <a:off x="2781481" y="23490"/>
            <a:ext cx="9329239" cy="1015663"/>
          </a:xfrm>
          <a:prstGeom prst="rect">
            <a:avLst/>
          </a:prstGeom>
          <a:solidFill>
            <a:schemeClr val="bg1"/>
          </a:solidFill>
          <a:ln w="9525">
            <a:noFill/>
            <a:miter lim="800000"/>
            <a:headEnd/>
            <a:tailEnd/>
          </a:ln>
          <a:effectLst/>
        </p:spPr>
        <p:txBody>
          <a:bodyPr wrap="square">
            <a:spAutoFit/>
          </a:bodyPr>
          <a:lstStyle/>
          <a:p>
            <a:br>
              <a:rPr lang="de-DE" sz="3200" b="1" dirty="0">
                <a:latin typeface="Century Gothic" panose="020B0502020202020204" pitchFamily="34" charset="0"/>
                <a:cs typeface="Arial" panose="020B0604020202020204" pitchFamily="34" charset="0"/>
              </a:rPr>
            </a:br>
            <a:r>
              <a:rPr lang="de-DE" sz="2800" b="1" dirty="0">
                <a:latin typeface="Century Gothic" panose="020B0502020202020204" pitchFamily="34" charset="0"/>
                <a:cs typeface="Arial" panose="020B0604020202020204" pitchFamily="34" charset="0"/>
              </a:rPr>
              <a:t>Wohin führt die FMS?</a:t>
            </a:r>
          </a:p>
        </p:txBody>
      </p:sp>
    </p:spTree>
    <p:extLst>
      <p:ext uri="{BB962C8B-B14F-4D97-AF65-F5344CB8AC3E}">
        <p14:creationId xmlns:p14="http://schemas.microsoft.com/office/powerpoint/2010/main" val="35019995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2|1.2|1.5|1.2|1.3"/>
</p:tagLst>
</file>

<file path=ppt/tags/tag10.xml><?xml version="1.0" encoding="utf-8"?>
<p:tagLst xmlns:a="http://schemas.openxmlformats.org/drawingml/2006/main" xmlns:r="http://schemas.openxmlformats.org/officeDocument/2006/relationships" xmlns:p="http://schemas.openxmlformats.org/presentationml/2006/main">
  <p:tag name="TIMING" val="|1.2|1.2|1.5|1.2|1.3"/>
</p:tagLst>
</file>

<file path=ppt/tags/tag11.xml><?xml version="1.0" encoding="utf-8"?>
<p:tagLst xmlns:a="http://schemas.openxmlformats.org/drawingml/2006/main" xmlns:r="http://schemas.openxmlformats.org/officeDocument/2006/relationships" xmlns:p="http://schemas.openxmlformats.org/presentationml/2006/main">
  <p:tag name="TIMING" val="|1.2|1.2|1.5|1.2|1.3"/>
</p:tagLst>
</file>

<file path=ppt/tags/tag12.xml><?xml version="1.0" encoding="utf-8"?>
<p:tagLst xmlns:a="http://schemas.openxmlformats.org/drawingml/2006/main" xmlns:r="http://schemas.openxmlformats.org/officeDocument/2006/relationships" xmlns:p="http://schemas.openxmlformats.org/presentationml/2006/main">
  <p:tag name="TIMING" val="|1.2|1.2|1.5|1.2|1.3"/>
</p:tagLst>
</file>

<file path=ppt/tags/tag13.xml><?xml version="1.0" encoding="utf-8"?>
<p:tagLst xmlns:a="http://schemas.openxmlformats.org/drawingml/2006/main" xmlns:r="http://schemas.openxmlformats.org/officeDocument/2006/relationships" xmlns:p="http://schemas.openxmlformats.org/presentationml/2006/main">
  <p:tag name="TIMING" val="|1.2|1.2|1.5|1.2|1.3"/>
</p:tagLst>
</file>

<file path=ppt/tags/tag14.xml><?xml version="1.0" encoding="utf-8"?>
<p:tagLst xmlns:a="http://schemas.openxmlformats.org/drawingml/2006/main" xmlns:r="http://schemas.openxmlformats.org/officeDocument/2006/relationships" xmlns:p="http://schemas.openxmlformats.org/presentationml/2006/main">
  <p:tag name="TIMING" val="|1.2|1.2|1.5|1.2|1.3"/>
</p:tagLst>
</file>

<file path=ppt/tags/tag15.xml><?xml version="1.0" encoding="utf-8"?>
<p:tagLst xmlns:a="http://schemas.openxmlformats.org/drawingml/2006/main" xmlns:r="http://schemas.openxmlformats.org/officeDocument/2006/relationships" xmlns:p="http://schemas.openxmlformats.org/presentationml/2006/main">
  <p:tag name="TIMING" val="|1.2|1.2|1.5|1.2|1.3"/>
</p:tagLst>
</file>

<file path=ppt/tags/tag16.xml><?xml version="1.0" encoding="utf-8"?>
<p:tagLst xmlns:a="http://schemas.openxmlformats.org/drawingml/2006/main" xmlns:r="http://schemas.openxmlformats.org/officeDocument/2006/relationships" xmlns:p="http://schemas.openxmlformats.org/presentationml/2006/main">
  <p:tag name="TIMING" val="|1.2|1.2|1.5|1.2|1.3"/>
</p:tagLst>
</file>

<file path=ppt/tags/tag17.xml><?xml version="1.0" encoding="utf-8"?>
<p:tagLst xmlns:a="http://schemas.openxmlformats.org/drawingml/2006/main" xmlns:r="http://schemas.openxmlformats.org/officeDocument/2006/relationships" xmlns:p="http://schemas.openxmlformats.org/presentationml/2006/main">
  <p:tag name="TIMING" val="|1.2|1.2|1.5|1.2|1.3"/>
</p:tagLst>
</file>

<file path=ppt/tags/tag18.xml><?xml version="1.0" encoding="utf-8"?>
<p:tagLst xmlns:a="http://schemas.openxmlformats.org/drawingml/2006/main" xmlns:r="http://schemas.openxmlformats.org/officeDocument/2006/relationships" xmlns:p="http://schemas.openxmlformats.org/presentationml/2006/main">
  <p:tag name="TIMING" val="|1.2|1.2|1.5|1.2|1.3"/>
</p:tagLst>
</file>

<file path=ppt/tags/tag19.xml><?xml version="1.0" encoding="utf-8"?>
<p:tagLst xmlns:a="http://schemas.openxmlformats.org/drawingml/2006/main" xmlns:r="http://schemas.openxmlformats.org/officeDocument/2006/relationships" xmlns:p="http://schemas.openxmlformats.org/presentationml/2006/main">
  <p:tag name="TIMING" val="|1.2|1.2|1.5|1.2|1.3"/>
</p:tagLst>
</file>

<file path=ppt/tags/tag2.xml><?xml version="1.0" encoding="utf-8"?>
<p:tagLst xmlns:a="http://schemas.openxmlformats.org/drawingml/2006/main" xmlns:r="http://schemas.openxmlformats.org/officeDocument/2006/relationships" xmlns:p="http://schemas.openxmlformats.org/presentationml/2006/main">
  <p:tag name="TIMING" val="|1.2|1.2|1.5|1.2|1.3"/>
</p:tagLst>
</file>

<file path=ppt/tags/tag20.xml><?xml version="1.0" encoding="utf-8"?>
<p:tagLst xmlns:a="http://schemas.openxmlformats.org/drawingml/2006/main" xmlns:r="http://schemas.openxmlformats.org/officeDocument/2006/relationships" xmlns:p="http://schemas.openxmlformats.org/presentationml/2006/main">
  <p:tag name="TIMING" val="|1.2|1.2|1.5|1.2|1.3"/>
</p:tagLst>
</file>

<file path=ppt/tags/tag3.xml><?xml version="1.0" encoding="utf-8"?>
<p:tagLst xmlns:a="http://schemas.openxmlformats.org/drawingml/2006/main" xmlns:r="http://schemas.openxmlformats.org/officeDocument/2006/relationships" xmlns:p="http://schemas.openxmlformats.org/presentationml/2006/main">
  <p:tag name="TIMING" val="|1.2|1.2|1.5|1.2|1.3"/>
</p:tagLst>
</file>

<file path=ppt/tags/tag4.xml><?xml version="1.0" encoding="utf-8"?>
<p:tagLst xmlns:a="http://schemas.openxmlformats.org/drawingml/2006/main" xmlns:r="http://schemas.openxmlformats.org/officeDocument/2006/relationships" xmlns:p="http://schemas.openxmlformats.org/presentationml/2006/main">
  <p:tag name="TIMING" val="|1.2|1.2|1.5|1.2|1.3"/>
</p:tagLst>
</file>

<file path=ppt/tags/tag5.xml><?xml version="1.0" encoding="utf-8"?>
<p:tagLst xmlns:a="http://schemas.openxmlformats.org/drawingml/2006/main" xmlns:r="http://schemas.openxmlformats.org/officeDocument/2006/relationships" xmlns:p="http://schemas.openxmlformats.org/presentationml/2006/main">
  <p:tag name="TIMING" val="|1.2|1.2|1.5|1.2|1.3"/>
</p:tagLst>
</file>

<file path=ppt/tags/tag6.xml><?xml version="1.0" encoding="utf-8"?>
<p:tagLst xmlns:a="http://schemas.openxmlformats.org/drawingml/2006/main" xmlns:r="http://schemas.openxmlformats.org/officeDocument/2006/relationships" xmlns:p="http://schemas.openxmlformats.org/presentationml/2006/main">
  <p:tag name="TIMING" val="|1.2|1.2|1.5|1.2|1.3"/>
</p:tagLst>
</file>

<file path=ppt/tags/tag7.xml><?xml version="1.0" encoding="utf-8"?>
<p:tagLst xmlns:a="http://schemas.openxmlformats.org/drawingml/2006/main" xmlns:r="http://schemas.openxmlformats.org/officeDocument/2006/relationships" xmlns:p="http://schemas.openxmlformats.org/presentationml/2006/main">
  <p:tag name="TIMING" val="|1.2|1.2|1.5|1.2|1.3"/>
</p:tagLst>
</file>

<file path=ppt/tags/tag8.xml><?xml version="1.0" encoding="utf-8"?>
<p:tagLst xmlns:a="http://schemas.openxmlformats.org/drawingml/2006/main" xmlns:r="http://schemas.openxmlformats.org/officeDocument/2006/relationships" xmlns:p="http://schemas.openxmlformats.org/presentationml/2006/main">
  <p:tag name="TIMING" val="|1.2|1.2|1.5|1.2|1.3"/>
</p:tagLst>
</file>

<file path=ppt/tags/tag9.xml><?xml version="1.0" encoding="utf-8"?>
<p:tagLst xmlns:a="http://schemas.openxmlformats.org/drawingml/2006/main" xmlns:r="http://schemas.openxmlformats.org/officeDocument/2006/relationships" xmlns:p="http://schemas.openxmlformats.org/presentationml/2006/main">
  <p:tag name="TIMING" val="|1.2|1.2|1.5|1.2|1.3"/>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Vorlage HKV Präsentation allgemei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9b635d-c436-4493-b24a-78cd9e6d466a">
      <Terms xmlns="http://schemas.microsoft.com/office/infopath/2007/PartnerControls"/>
    </lcf76f155ced4ddcb4097134ff3c332f>
    <TaxCatchAll xmlns="5aa75451-4761-419f-b9ab-4f237ca005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4CC05E4644AFA4AB355D36A2ACEA25E" ma:contentTypeVersion="16" ma:contentTypeDescription="Ein neues Dokument erstellen." ma:contentTypeScope="" ma:versionID="f359d25a4caaaed60d93275e46920dae">
  <xsd:schema xmlns:xsd="http://www.w3.org/2001/XMLSchema" xmlns:xs="http://www.w3.org/2001/XMLSchema" xmlns:p="http://schemas.microsoft.com/office/2006/metadata/properties" xmlns:ns2="bd9b635d-c436-4493-b24a-78cd9e6d466a" xmlns:ns3="5aa75451-4761-419f-b9ab-4f237ca005cc" targetNamespace="http://schemas.microsoft.com/office/2006/metadata/properties" ma:root="true" ma:fieldsID="0e8009be379b19f474eb7258112e39d2" ns2:_="" ns3:_="">
    <xsd:import namespace="bd9b635d-c436-4493-b24a-78cd9e6d466a"/>
    <xsd:import namespace="5aa75451-4761-419f-b9ab-4f237ca005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9b635d-c436-4493-b24a-78cd9e6d4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c4e1f7c2-7d69-494c-8edb-192875bbe5f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aa75451-4761-419f-b9ab-4f237ca005c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2f3698c-60c3-4493-9b71-a8158dd1b178}" ma:internalName="TaxCatchAll" ma:showField="CatchAllData" ma:web="5aa75451-4761-419f-b9ab-4f237ca005c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7F9726-965E-4FD3-A574-7F091C8C05D6}">
  <ds:schemaRefs>
    <ds:schemaRef ds:uri="http://purl.org/dc/dcmitype/"/>
    <ds:schemaRef ds:uri="http://schemas.microsoft.com/office/2006/documentManagement/types"/>
    <ds:schemaRef ds:uri="http://purl.org/dc/elements/1.1/"/>
    <ds:schemaRef ds:uri="http://schemas.openxmlformats.org/package/2006/metadata/core-properties"/>
    <ds:schemaRef ds:uri="http://purl.org/dc/terms/"/>
    <ds:schemaRef ds:uri="bd9b635d-c436-4493-b24a-78cd9e6d466a"/>
    <ds:schemaRef ds:uri="http://schemas.microsoft.com/office/infopath/2007/PartnerControls"/>
    <ds:schemaRef ds:uri="5aa75451-4761-419f-b9ab-4f237ca005cc"/>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4399D13-B842-436D-840D-3773AA90A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9b635d-c436-4493-b24a-78cd9e6d466a"/>
    <ds:schemaRef ds:uri="5aa75451-4761-419f-b9ab-4f237ca005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69EC8F-F78D-40CC-8CEB-598F4D467E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5619</Words>
  <Application>Microsoft Office PowerPoint</Application>
  <PresentationFormat>Breitbild</PresentationFormat>
  <Paragraphs>804</Paragraphs>
  <Slides>60</Slides>
  <Notes>51</Notes>
  <HiddenSlides>0</HiddenSlides>
  <MMClips>0</MMClips>
  <ScaleCrop>false</ScaleCrop>
  <HeadingPairs>
    <vt:vector size="4" baseType="variant">
      <vt:variant>
        <vt:lpstr>Design</vt:lpstr>
      </vt:variant>
      <vt:variant>
        <vt:i4>2</vt:i4>
      </vt:variant>
      <vt:variant>
        <vt:lpstr>Folientitel</vt:lpstr>
      </vt:variant>
      <vt:variant>
        <vt:i4>60</vt:i4>
      </vt:variant>
    </vt:vector>
  </HeadingPairs>
  <TitlesOfParts>
    <vt:vector size="62" baseType="lpstr">
      <vt:lpstr>Office</vt:lpstr>
      <vt:lpstr>1_Vorlage HKV Präsentation allgemein</vt:lpstr>
      <vt:lpstr>Orientierungsabend  Fachmittelschule Schaffhausen</vt:lpstr>
      <vt:lpstr>Der lange Weg…</vt:lpstr>
      <vt:lpstr>PowerPoint-Präsentation</vt:lpstr>
      <vt:lpstr>PowerPoint-Präsentation</vt:lpstr>
      <vt:lpstr>FMS – die ideale Schule für dich, wenn du…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Ausserschulisches Praktikum </vt:lpstr>
      <vt:lpstr>Ausserschulisches Praktikum </vt:lpstr>
      <vt:lpstr>Blocknachmittag</vt:lpstr>
      <vt:lpstr>Sprachaufenthalt</vt:lpstr>
      <vt:lpstr>PowerPoint-Präsentation</vt:lpstr>
      <vt:lpstr>PowerPoint-Präsentation</vt:lpstr>
      <vt:lpstr>PowerPoint-Präsentation</vt:lpstr>
      <vt:lpstr>PowerPoint-Präsentation</vt:lpstr>
      <vt:lpstr>PowerPoint-Präsentation</vt:lpstr>
      <vt:lpstr>Schülerinnen Mia Ott    (2fb) Janne Förster  (2fc)   Berufsfeld Soziale Arbeit/Pädagogik</vt:lpstr>
      <vt:lpstr>Praxisbezüge FM-Pädagogik</vt:lpstr>
      <vt:lpstr>PowerPoint-Präsentation</vt:lpstr>
      <vt:lpstr>PowerPoint-Präsentation</vt:lpstr>
      <vt:lpstr>Schülerinnen Amira Landolt  (2fc) Giulia Möckli   (2fa)  Berufsfeld Gesundheit/Naturwissenschaften</vt:lpstr>
      <vt:lpstr>PowerPoint-Präsentation</vt:lpstr>
      <vt:lpstr>PowerPoint-Präsentation</vt:lpstr>
      <vt:lpstr>Schülerinnen Lea Dehner   (2fb) Alina Bachmann  (2fb)  Berufsfeld Kommunikation &amp; Information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HMS als Alternative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Download Präsentation   www.kanti.sh.ch/Termine/Orientierungsabend FMS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Orientierungsabend  Fachmittelschule Schaffhausen</dc:title>
  <dc:creator>Schoch Matthias</dc:creator>
  <cp:lastModifiedBy>Salm Susanne</cp:lastModifiedBy>
  <cp:revision>63</cp:revision>
  <cp:lastPrinted>2024-09-10T12:34:00Z</cp:lastPrinted>
  <dcterms:created xsi:type="dcterms:W3CDTF">2022-08-16T15:16:29Z</dcterms:created>
  <dcterms:modified xsi:type="dcterms:W3CDTF">2025-09-18T08:28:04Z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2997200.00000000</vt:lpwstr>
  </property>
  <property fmtid="{D5CDD505-2E9C-101B-9397-08002B2CF9AE}" pid="3" name="ContentTypeId">
    <vt:lpwstr>0x01010094CC05E4644AFA4AB355D36A2ACEA25E</vt:lpwstr>
  </property>
  <property fmtid="{D5CDD505-2E9C-101B-9397-08002B2CF9AE}" pid="4" name="MediaServiceImageTags">
    <vt:lpwstr/>
  </property>
</Properties>
</file>